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70" r:id="rId11"/>
    <p:sldId id="265" r:id="rId12"/>
    <p:sldId id="266" r:id="rId13"/>
    <p:sldId id="267" r:id="rId14"/>
    <p:sldId id="268" r:id="rId15"/>
  </p:sldIdLst>
  <p:sldSz cx="9144000" cy="5143500" type="screen16x9"/>
  <p:notesSz cx="9144000" cy="5143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306C9-558E-424D-92A6-BBD2C48A1427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92FD4-3940-48D6-9F29-1158B9958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32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92FD4-3940-48D6-9F29-1158B99588F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46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95300"/>
            <a:ext cx="9144000" cy="581025"/>
          </a:xfrm>
          <a:custGeom>
            <a:avLst/>
            <a:gdLst/>
            <a:ahLst/>
            <a:cxnLst/>
            <a:rect l="l" t="t" r="r" b="b"/>
            <a:pathLst>
              <a:path w="9144000" h="581025">
                <a:moveTo>
                  <a:pt x="0" y="580644"/>
                </a:moveTo>
                <a:lnTo>
                  <a:pt x="9144000" y="580644"/>
                </a:lnTo>
                <a:lnTo>
                  <a:pt x="9144000" y="0"/>
                </a:lnTo>
                <a:lnTo>
                  <a:pt x="0" y="0"/>
                </a:lnTo>
                <a:lnTo>
                  <a:pt x="0" y="580644"/>
                </a:lnTo>
                <a:close/>
              </a:path>
            </a:pathLst>
          </a:custGeom>
          <a:solidFill>
            <a:srgbClr val="27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418844"/>
            <a:ext cx="4029455" cy="1115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800100"/>
            <a:ext cx="2828925" cy="372110"/>
          </a:xfrm>
          <a:custGeom>
            <a:avLst/>
            <a:gdLst/>
            <a:ahLst/>
            <a:cxnLst/>
            <a:rect l="l" t="t" r="r" b="b"/>
            <a:pathLst>
              <a:path w="2828925" h="372109">
                <a:moveTo>
                  <a:pt x="0" y="371855"/>
                </a:moveTo>
                <a:lnTo>
                  <a:pt x="2828544" y="371855"/>
                </a:lnTo>
                <a:lnTo>
                  <a:pt x="2828544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solidFill>
            <a:srgbClr val="73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1909" y="586562"/>
            <a:ext cx="1440180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cbeneficiario@funcionalcorp.com.br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5171" y="796239"/>
            <a:ext cx="11226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0" dirty="0"/>
              <a:t>A</a:t>
            </a:r>
            <a:r>
              <a:rPr spc="80" dirty="0"/>
              <a:t>p</a:t>
            </a:r>
            <a:r>
              <a:rPr spc="-5" dirty="0"/>
              <a:t>l</a:t>
            </a:r>
            <a:r>
              <a:rPr spc="-45" dirty="0"/>
              <a:t>i</a:t>
            </a:r>
            <a:r>
              <a:rPr spc="-95" dirty="0"/>
              <a:t>c</a:t>
            </a:r>
            <a:r>
              <a:rPr dirty="0"/>
              <a:t>a</a:t>
            </a:r>
            <a:r>
              <a:rPr spc="-135" dirty="0"/>
              <a:t>t</a:t>
            </a:r>
            <a:r>
              <a:rPr spc="-45" dirty="0"/>
              <a:t>i</a:t>
            </a:r>
            <a:r>
              <a:rPr spc="-170" dirty="0"/>
              <a:t>v</a:t>
            </a:r>
            <a:r>
              <a:rPr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2004" y="4518850"/>
            <a:ext cx="123317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45"/>
              </a:lnSpc>
            </a:pPr>
            <a:r>
              <a:rPr sz="2150" spc="-5" dirty="0">
                <a:solidFill>
                  <a:srgbClr val="FFFFFF"/>
                </a:solidFill>
                <a:latin typeface="Trebuchet MS"/>
                <a:cs typeface="Trebuchet MS"/>
              </a:rPr>
              <a:t>versão</a:t>
            </a:r>
            <a:r>
              <a:rPr sz="21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-50" dirty="0">
                <a:solidFill>
                  <a:srgbClr val="FFFFFF"/>
                </a:solidFill>
                <a:latin typeface="Trebuchet MS"/>
                <a:cs typeface="Trebuchet MS"/>
              </a:rPr>
              <a:t>1.2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961" y="1354074"/>
            <a:ext cx="2971800" cy="1176655"/>
          </a:xfrm>
          <a:custGeom>
            <a:avLst/>
            <a:gdLst/>
            <a:ahLst/>
            <a:cxnLst/>
            <a:rect l="l" t="t" r="r" b="b"/>
            <a:pathLst>
              <a:path w="2971800" h="1176655">
                <a:moveTo>
                  <a:pt x="0" y="1176527"/>
                </a:moveTo>
                <a:lnTo>
                  <a:pt x="2971800" y="1176527"/>
                </a:lnTo>
                <a:lnTo>
                  <a:pt x="2971800" y="0"/>
                </a:lnTo>
                <a:lnTo>
                  <a:pt x="0" y="0"/>
                </a:lnTo>
                <a:lnTo>
                  <a:pt x="0" y="1176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961" y="1354074"/>
            <a:ext cx="2971800" cy="1176655"/>
          </a:xfrm>
          <a:custGeom>
            <a:avLst/>
            <a:gdLst/>
            <a:ahLst/>
            <a:cxnLst/>
            <a:rect l="l" t="t" r="r" b="b"/>
            <a:pathLst>
              <a:path w="2971800" h="1176655">
                <a:moveTo>
                  <a:pt x="0" y="1176527"/>
                </a:moveTo>
                <a:lnTo>
                  <a:pt x="2971800" y="1176527"/>
                </a:lnTo>
                <a:lnTo>
                  <a:pt x="2971800" y="0"/>
                </a:lnTo>
                <a:lnTo>
                  <a:pt x="0" y="0"/>
                </a:lnTo>
                <a:lnTo>
                  <a:pt x="0" y="117652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188" y="1351788"/>
            <a:ext cx="3390900" cy="1176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4561" y="4106417"/>
            <a:ext cx="1369060" cy="838200"/>
          </a:xfrm>
          <a:custGeom>
            <a:avLst/>
            <a:gdLst/>
            <a:ahLst/>
            <a:cxnLst/>
            <a:rect l="l" t="t" r="r" b="b"/>
            <a:pathLst>
              <a:path w="1369059" h="838200">
                <a:moveTo>
                  <a:pt x="0" y="838199"/>
                </a:moveTo>
                <a:lnTo>
                  <a:pt x="1368552" y="838199"/>
                </a:lnTo>
                <a:lnTo>
                  <a:pt x="1368552" y="0"/>
                </a:lnTo>
                <a:lnTo>
                  <a:pt x="0" y="0"/>
                </a:lnTo>
                <a:lnTo>
                  <a:pt x="0" y="83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4561" y="4106417"/>
            <a:ext cx="1369060" cy="838200"/>
          </a:xfrm>
          <a:custGeom>
            <a:avLst/>
            <a:gdLst/>
            <a:ahLst/>
            <a:cxnLst/>
            <a:rect l="l" t="t" r="r" b="b"/>
            <a:pathLst>
              <a:path w="1369059" h="838200">
                <a:moveTo>
                  <a:pt x="0" y="838199"/>
                </a:moveTo>
                <a:lnTo>
                  <a:pt x="1368552" y="838199"/>
                </a:lnTo>
                <a:lnTo>
                  <a:pt x="1368552" y="0"/>
                </a:lnTo>
                <a:lnTo>
                  <a:pt x="0" y="0"/>
                </a:lnTo>
                <a:lnTo>
                  <a:pt x="0" y="83819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9144000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030" y="1428750"/>
            <a:ext cx="307777" cy="153848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pt-BR" sz="2000" spc="130" dirty="0">
                <a:solidFill>
                  <a:srgbClr val="FFFFFF"/>
                </a:solidFill>
                <a:latin typeface="Trebuchet MS"/>
                <a:cs typeface="Trebuchet MS"/>
              </a:rPr>
              <a:t>REEMBOLSO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4415" y="1892554"/>
            <a:ext cx="2575560" cy="15145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200"/>
              </a:spcBef>
            </a:pPr>
            <a:r>
              <a:rPr lang="pt-BR" sz="1250" spc="35" dirty="0">
                <a:solidFill>
                  <a:srgbClr val="FFFFFF"/>
                </a:solidFill>
                <a:latin typeface="Trebuchet MS"/>
                <a:cs typeface="Trebuchet MS"/>
              </a:rPr>
              <a:t>É possível solicitar e acompanhar os processos de reembolso.</a:t>
            </a:r>
            <a:endParaRPr sz="12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299085" indent="-287020">
              <a:lnSpc>
                <a:spcPts val="145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250" spc="-15" dirty="0">
                <a:solidFill>
                  <a:srgbClr val="FFFFFF"/>
                </a:solidFill>
                <a:latin typeface="Trebuchet MS"/>
                <a:cs typeface="Trebuchet MS"/>
              </a:rPr>
              <a:t>No menu clique na opção REEMBOLSO;</a:t>
            </a:r>
          </a:p>
          <a:p>
            <a:pPr marL="299085" indent="-287020">
              <a:lnSpc>
                <a:spcPts val="145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250" spc="-15" dirty="0">
                <a:solidFill>
                  <a:srgbClr val="FFFFFF"/>
                </a:solidFill>
                <a:latin typeface="Trebuchet MS"/>
                <a:cs typeface="Trebuchet MS"/>
              </a:rPr>
              <a:t>Solicite um novo reembolso ou acompanhe o status dos processos já solicitados</a:t>
            </a:r>
            <a:endParaRPr sz="125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9667" y="3841898"/>
            <a:ext cx="2655009" cy="38792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25"/>
              </a:spcBef>
            </a:pPr>
            <a:r>
              <a:rPr lang="pt-BR" sz="1250" spc="35" dirty="0">
                <a:solidFill>
                  <a:srgbClr val="FFFFFF"/>
                </a:solidFill>
                <a:latin typeface="Trebuchet MS"/>
                <a:cs typeface="Trebuchet MS"/>
              </a:rPr>
              <a:t>Consulte a disponibilidade do serviço para seu benefício</a:t>
            </a:r>
            <a:endParaRPr sz="125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0" y="4556556"/>
            <a:ext cx="105029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1350" spc="55" dirty="0">
                <a:solidFill>
                  <a:srgbClr val="FFFFFF"/>
                </a:solidFill>
                <a:latin typeface="Trebuchet MS"/>
                <a:cs typeface="Trebuchet MS"/>
              </a:rPr>
              <a:t>Visão Geral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7235" y="4556556"/>
            <a:ext cx="1050290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z="1350" spc="65" dirty="0">
                <a:solidFill>
                  <a:srgbClr val="FFFFFF"/>
                </a:solidFill>
                <a:latin typeface="Trebuchet MS"/>
                <a:cs typeface="Trebuchet MS"/>
              </a:rPr>
              <a:t>Detalhes </a:t>
            </a:r>
            <a:endParaRPr sz="1350" dirty="0">
              <a:latin typeface="Trebuchet MS"/>
              <a:cs typeface="Trebuchet M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7AF5711-0531-4522-A86B-512E599B8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87" y="697211"/>
            <a:ext cx="1837944" cy="336504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4FC205D-4656-4A70-87EA-1CC624B06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697211"/>
            <a:ext cx="18288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8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030" y="1432304"/>
            <a:ext cx="321310" cy="16344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140" dirty="0">
                <a:solidFill>
                  <a:srgbClr val="FFFFFF"/>
                </a:solidFill>
                <a:latin typeface="Trebuchet MS"/>
                <a:cs typeface="Trebuchet MS"/>
              </a:rPr>
              <a:t>PUSH</a:t>
            </a:r>
            <a:r>
              <a:rPr sz="20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rebuchet MS"/>
                <a:cs typeface="Trebuchet MS"/>
              </a:rPr>
              <a:t>ALERTS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9758" y="2245614"/>
            <a:ext cx="3175635" cy="2327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5895">
              <a:lnSpc>
                <a:spcPct val="100000"/>
              </a:lnSpc>
              <a:spcBef>
                <a:spcPts val="95"/>
              </a:spcBef>
            </a:pP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cada 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compra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realizada </a:t>
            </a:r>
            <a:r>
              <a:rPr sz="1250" spc="10" dirty="0">
                <a:solidFill>
                  <a:srgbClr val="FFFFFF"/>
                </a:solidFill>
                <a:latin typeface="Trebuchet MS"/>
                <a:cs typeface="Trebuchet MS"/>
              </a:rPr>
              <a:t>com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sucesso,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usuário</a:t>
            </a:r>
            <a:r>
              <a:rPr sz="125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receberá</a:t>
            </a:r>
            <a:r>
              <a:rPr sz="12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30" dirty="0">
                <a:solidFill>
                  <a:srgbClr val="FFFFFF"/>
                </a:solidFill>
                <a:latin typeface="Trebuchet MS"/>
                <a:cs typeface="Trebuchet MS"/>
              </a:rPr>
              <a:t>um</a:t>
            </a:r>
            <a:r>
              <a:rPr sz="12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ALERTA</a:t>
            </a:r>
            <a:r>
              <a:rPr sz="125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Trebuchet MS"/>
                <a:cs typeface="Trebuchet MS"/>
              </a:rPr>
              <a:t>que,</a:t>
            </a:r>
            <a:r>
              <a:rPr sz="125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ao</a:t>
            </a:r>
            <a:r>
              <a:rPr sz="12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clicar 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sobre </a:t>
            </a:r>
            <a:r>
              <a:rPr sz="1250" spc="-30" dirty="0">
                <a:solidFill>
                  <a:srgbClr val="FFFFFF"/>
                </a:solidFill>
                <a:latin typeface="Trebuchet MS"/>
                <a:cs typeface="Trebuchet MS"/>
              </a:rPr>
              <a:t>ele, </a:t>
            </a:r>
            <a:r>
              <a:rPr sz="1250" spc="20" dirty="0">
                <a:solidFill>
                  <a:srgbClr val="FFFFFF"/>
                </a:solidFill>
                <a:latin typeface="Trebuchet MS"/>
                <a:cs typeface="Trebuchet MS"/>
              </a:rPr>
              <a:t>será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direcionado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para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tela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detalhes</a:t>
            </a:r>
            <a:r>
              <a:rPr sz="125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12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compra</a:t>
            </a:r>
            <a:r>
              <a:rPr sz="125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questão.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163195" algn="just">
              <a:lnSpc>
                <a:spcPct val="100000"/>
              </a:lnSpc>
            </a:pP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2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receber</a:t>
            </a:r>
            <a:r>
              <a:rPr sz="12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tais</a:t>
            </a:r>
            <a:r>
              <a:rPr sz="12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alertas,</a:t>
            </a:r>
            <a:r>
              <a:rPr sz="12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Trebuchet MS"/>
                <a:cs typeface="Trebuchet MS"/>
              </a:rPr>
              <a:t>usuário</a:t>
            </a:r>
            <a:r>
              <a:rPr sz="125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deverá  </a:t>
            </a:r>
            <a:r>
              <a:rPr sz="1250" spc="10" dirty="0">
                <a:solidFill>
                  <a:srgbClr val="FFFFFF"/>
                </a:solidFill>
                <a:latin typeface="Trebuchet MS"/>
                <a:cs typeface="Trebuchet MS"/>
              </a:rPr>
              <a:t>estar</a:t>
            </a:r>
            <a:r>
              <a:rPr sz="12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Trebuchet MS"/>
                <a:cs typeface="Trebuchet MS"/>
              </a:rPr>
              <a:t>logado</a:t>
            </a:r>
            <a:r>
              <a:rPr sz="125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12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Trebuchet MS"/>
                <a:cs typeface="Trebuchet MS"/>
              </a:rPr>
              <a:t>aplicativo</a:t>
            </a:r>
            <a:r>
              <a:rPr sz="12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Funcional</a:t>
            </a:r>
            <a:r>
              <a:rPr sz="12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Trebuchet MS"/>
                <a:cs typeface="Trebuchet MS"/>
              </a:rPr>
              <a:t>com</a:t>
            </a:r>
            <a:r>
              <a:rPr sz="12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cartão</a:t>
            </a:r>
            <a:r>
              <a:rPr sz="12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2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realizou</a:t>
            </a:r>
            <a:r>
              <a:rPr sz="12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5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compra.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50" spc="30" dirty="0">
                <a:solidFill>
                  <a:srgbClr val="FFFFFF"/>
                </a:solidFill>
                <a:latin typeface="Trebuchet MS"/>
                <a:cs typeface="Trebuchet MS"/>
              </a:rPr>
              <a:t>Caso 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usuário não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queira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receber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alertas, 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ele</a:t>
            </a:r>
            <a:r>
              <a:rPr sz="12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Trebuchet MS"/>
                <a:cs typeface="Trebuchet MS"/>
              </a:rPr>
              <a:t>pode</a:t>
            </a:r>
            <a:r>
              <a:rPr sz="125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acessar</a:t>
            </a:r>
            <a:r>
              <a:rPr sz="12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5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campo</a:t>
            </a:r>
            <a:r>
              <a:rPr sz="125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Century Gothic"/>
                <a:cs typeface="Century Gothic"/>
              </a:rPr>
              <a:t>“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Configurações</a:t>
            </a:r>
            <a:r>
              <a:rPr sz="12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1250" spc="-15" dirty="0">
                <a:solidFill>
                  <a:srgbClr val="FFFFFF"/>
                </a:solidFill>
                <a:latin typeface="Century Gothic"/>
                <a:cs typeface="Century Gothic"/>
              </a:rPr>
              <a:t>Alertas”</a:t>
            </a:r>
            <a:r>
              <a:rPr sz="1250" spc="-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desligar</a:t>
            </a:r>
            <a:r>
              <a:rPr sz="12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Trebuchet MS"/>
                <a:cs typeface="Trebuchet MS"/>
              </a:rPr>
              <a:t>recebimento.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1344" y="876300"/>
            <a:ext cx="1857756" cy="3334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030" y="690719"/>
            <a:ext cx="321310" cy="32651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AVALIAÇÃO </a:t>
            </a:r>
            <a:r>
              <a:rPr sz="2000" spc="8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0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rebuchet MS"/>
                <a:cs typeface="Trebuchet MS"/>
              </a:rPr>
              <a:t>EXPERIÊNCIA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1405" y="4236821"/>
            <a:ext cx="6447790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Quando</a:t>
            </a:r>
            <a:r>
              <a:rPr sz="12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rebuchet MS"/>
                <a:cs typeface="Trebuchet MS"/>
              </a:rPr>
              <a:t>uma</a:t>
            </a:r>
            <a:r>
              <a:rPr sz="12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2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Trebuchet MS"/>
                <a:cs typeface="Trebuchet MS"/>
              </a:rPr>
              <a:t>suas</a:t>
            </a:r>
            <a:r>
              <a:rPr sz="12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experiências</a:t>
            </a:r>
            <a:r>
              <a:rPr sz="12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25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compra</a:t>
            </a:r>
            <a:r>
              <a:rPr sz="12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Trebuchet MS"/>
                <a:cs typeface="Trebuchet MS"/>
              </a:rPr>
              <a:t>não</a:t>
            </a:r>
            <a:r>
              <a:rPr sz="12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Trebuchet MS"/>
                <a:cs typeface="Trebuchet MS"/>
              </a:rPr>
              <a:t>tiver</a:t>
            </a:r>
            <a:r>
              <a:rPr sz="125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sido</a:t>
            </a:r>
            <a:r>
              <a:rPr sz="12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Trebuchet MS"/>
                <a:cs typeface="Trebuchet MS"/>
              </a:rPr>
              <a:t>avaliada,</a:t>
            </a:r>
            <a:r>
              <a:rPr sz="12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ao</a:t>
            </a:r>
            <a:r>
              <a:rPr sz="125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entrar</a:t>
            </a:r>
            <a:r>
              <a:rPr sz="12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35" dirty="0">
                <a:solidFill>
                  <a:srgbClr val="FFFFFF"/>
                </a:solidFill>
                <a:latin typeface="Trebuchet MS"/>
                <a:cs typeface="Trebuchet MS"/>
              </a:rPr>
              <a:t>nos</a:t>
            </a:r>
            <a:r>
              <a:rPr sz="12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detalhes 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da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compra, o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módulo </a:t>
            </a:r>
            <a:r>
              <a:rPr sz="1250" spc="-55" dirty="0">
                <a:solidFill>
                  <a:srgbClr val="FFFFFF"/>
                </a:solidFill>
                <a:latin typeface="Century Gothic"/>
                <a:cs typeface="Century Gothic"/>
              </a:rPr>
              <a:t>“</a:t>
            </a:r>
            <a:r>
              <a:rPr sz="1250" spc="-55" dirty="0">
                <a:solidFill>
                  <a:srgbClr val="FFFFFF"/>
                </a:solidFill>
                <a:latin typeface="Trebuchet MS"/>
                <a:cs typeface="Trebuchet MS"/>
              </a:rPr>
              <a:t>Avaliaçã</a:t>
            </a:r>
            <a:r>
              <a:rPr sz="1250" spc="-55" dirty="0">
                <a:solidFill>
                  <a:srgbClr val="FFFFFF"/>
                </a:solidFill>
                <a:latin typeface="Century Gothic"/>
                <a:cs typeface="Century Gothic"/>
              </a:rPr>
              <a:t>o” </a:t>
            </a:r>
            <a:r>
              <a:rPr sz="1250" spc="-5" dirty="0">
                <a:solidFill>
                  <a:srgbClr val="FFFFFF"/>
                </a:solidFill>
                <a:latin typeface="Century Gothic"/>
                <a:cs typeface="Century Gothic"/>
              </a:rPr>
              <a:t>estar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á </a:t>
            </a:r>
            <a:r>
              <a:rPr sz="1250" spc="-25" dirty="0">
                <a:solidFill>
                  <a:srgbClr val="FFFFFF"/>
                </a:solidFill>
                <a:latin typeface="Trebuchet MS"/>
                <a:cs typeface="Trebuchet MS"/>
              </a:rPr>
              <a:t>aberto.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usuário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poderá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avaliar </a:t>
            </a:r>
            <a:r>
              <a:rPr sz="1250" spc="25" dirty="0">
                <a:solidFill>
                  <a:srgbClr val="FFFFFF"/>
                </a:solidFill>
                <a:latin typeface="Trebuchet MS"/>
                <a:cs typeface="Trebuchet MS"/>
              </a:rPr>
              <a:t>sua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experiência  </a:t>
            </a:r>
            <a:r>
              <a:rPr sz="1250" spc="-114" dirty="0">
                <a:solidFill>
                  <a:srgbClr val="FFFFFF"/>
                </a:solidFill>
                <a:latin typeface="Century Gothic"/>
                <a:cs typeface="Century Gothic"/>
              </a:rPr>
              <a:t>como</a:t>
            </a:r>
            <a:r>
              <a:rPr sz="1250" spc="-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Century Gothic"/>
                <a:cs typeface="Century Gothic"/>
              </a:rPr>
              <a:t>“Ruim”,</a:t>
            </a:r>
            <a:r>
              <a:rPr sz="1250" spc="-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50" dirty="0">
                <a:solidFill>
                  <a:srgbClr val="FFFFFF"/>
                </a:solidFill>
                <a:latin typeface="Century Gothic"/>
                <a:cs typeface="Century Gothic"/>
              </a:rPr>
              <a:t>“</a:t>
            </a:r>
            <a:r>
              <a:rPr sz="1250" spc="-50" dirty="0">
                <a:solidFill>
                  <a:srgbClr val="FFFFFF"/>
                </a:solidFill>
                <a:latin typeface="Trebuchet MS"/>
                <a:cs typeface="Trebuchet MS"/>
              </a:rPr>
              <a:t>Aceitável</a:t>
            </a:r>
            <a:r>
              <a:rPr sz="1250" spc="-50" dirty="0">
                <a:solidFill>
                  <a:srgbClr val="FFFFFF"/>
                </a:solidFill>
                <a:latin typeface="Century Gothic"/>
                <a:cs typeface="Century Gothic"/>
              </a:rPr>
              <a:t>”</a:t>
            </a:r>
            <a:r>
              <a:rPr sz="1250" spc="-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250" spc="-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50" dirty="0">
                <a:solidFill>
                  <a:srgbClr val="FFFFFF"/>
                </a:solidFill>
                <a:latin typeface="Century Gothic"/>
                <a:cs typeface="Century Gothic"/>
              </a:rPr>
              <a:t>“</a:t>
            </a:r>
            <a:r>
              <a:rPr sz="1250" spc="-50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1250" spc="-50" dirty="0">
                <a:solidFill>
                  <a:srgbClr val="FFFFFF"/>
                </a:solidFill>
                <a:latin typeface="Century Gothic"/>
                <a:cs typeface="Century Gothic"/>
              </a:rPr>
              <a:t>timo”.</a:t>
            </a:r>
            <a:r>
              <a:rPr sz="1250" spc="-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Century Gothic"/>
                <a:cs typeface="Century Gothic"/>
              </a:rPr>
              <a:t>Feita</a:t>
            </a:r>
            <a:r>
              <a:rPr sz="125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avaliação</a:t>
            </a:r>
            <a:r>
              <a:rPr sz="125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esta</a:t>
            </a:r>
            <a:r>
              <a:rPr sz="12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Trebuchet MS"/>
                <a:cs typeface="Trebuchet MS"/>
              </a:rPr>
              <a:t>não</a:t>
            </a:r>
            <a:r>
              <a:rPr sz="12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poderá</a:t>
            </a:r>
            <a:r>
              <a:rPr sz="12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Trebuchet MS"/>
                <a:cs typeface="Trebuchet MS"/>
              </a:rPr>
              <a:t>ser</a:t>
            </a:r>
            <a:r>
              <a:rPr sz="12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alterada.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53611" y="676655"/>
            <a:ext cx="1618488" cy="293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5044" y="676655"/>
            <a:ext cx="1658112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0655" y="676655"/>
            <a:ext cx="1638300" cy="2951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" y="867155"/>
            <a:ext cx="629920" cy="228600"/>
          </a:xfrm>
          <a:prstGeom prst="rect">
            <a:avLst/>
          </a:prstGeom>
          <a:solidFill>
            <a:srgbClr val="272424"/>
          </a:solidFill>
        </p:spPr>
        <p:txBody>
          <a:bodyPr vert="horz" wrap="square" lIns="0" tIns="31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"/>
              </a:spcBef>
            </a:pPr>
            <a:r>
              <a:rPr sz="1250" spc="40" dirty="0">
                <a:solidFill>
                  <a:srgbClr val="FFFFFF"/>
                </a:solidFill>
                <a:latin typeface="Trebuchet MS"/>
                <a:cs typeface="Trebuchet MS"/>
              </a:rPr>
              <a:t>LOGIN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49" y="1192149"/>
            <a:ext cx="7437755" cy="1051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35" dirty="0">
                <a:solidFill>
                  <a:srgbClr val="272424"/>
                </a:solidFill>
                <a:latin typeface="Century Gothic"/>
                <a:cs typeface="Century Gothic"/>
              </a:rPr>
              <a:t>“N</a:t>
            </a:r>
            <a:r>
              <a:rPr sz="1250" spc="-35" dirty="0">
                <a:solidFill>
                  <a:srgbClr val="272424"/>
                </a:solidFill>
                <a:latin typeface="Trebuchet MS"/>
                <a:cs typeface="Trebuchet MS"/>
              </a:rPr>
              <a:t>Ã</a:t>
            </a:r>
            <a:r>
              <a:rPr sz="1250" spc="-35" dirty="0">
                <a:solidFill>
                  <a:srgbClr val="272424"/>
                </a:solidFill>
                <a:latin typeface="Century Gothic"/>
                <a:cs typeface="Century Gothic"/>
              </a:rPr>
              <a:t>O</a:t>
            </a:r>
            <a:r>
              <a:rPr sz="1250" spc="-180" dirty="0">
                <a:solidFill>
                  <a:srgbClr val="272424"/>
                </a:solidFill>
                <a:latin typeface="Century Gothic"/>
                <a:cs typeface="Century Gothic"/>
              </a:rPr>
              <a:t> </a:t>
            </a:r>
            <a:r>
              <a:rPr sz="1250" spc="20" dirty="0">
                <a:solidFill>
                  <a:srgbClr val="272424"/>
                </a:solidFill>
                <a:latin typeface="Century Gothic"/>
                <a:cs typeface="Century Gothic"/>
              </a:rPr>
              <a:t>ESTOU</a:t>
            </a:r>
            <a:r>
              <a:rPr sz="1250" spc="-90" dirty="0">
                <a:solidFill>
                  <a:srgbClr val="272424"/>
                </a:solidFill>
                <a:latin typeface="Century Gothic"/>
                <a:cs typeface="Century Gothic"/>
              </a:rPr>
              <a:t> </a:t>
            </a:r>
            <a:r>
              <a:rPr sz="1250" spc="-60" dirty="0">
                <a:solidFill>
                  <a:srgbClr val="272424"/>
                </a:solidFill>
                <a:latin typeface="Century Gothic"/>
                <a:cs typeface="Century Gothic"/>
              </a:rPr>
              <a:t>CONSEGUINDO</a:t>
            </a:r>
            <a:r>
              <a:rPr sz="1250" spc="-220" dirty="0">
                <a:solidFill>
                  <a:srgbClr val="272424"/>
                </a:solidFill>
                <a:latin typeface="Century Gothic"/>
                <a:cs typeface="Century Gothic"/>
              </a:rPr>
              <a:t> </a:t>
            </a:r>
            <a:r>
              <a:rPr sz="1250" spc="-65" dirty="0">
                <a:solidFill>
                  <a:srgbClr val="272424"/>
                </a:solidFill>
                <a:latin typeface="Century Gothic"/>
                <a:cs typeface="Century Gothic"/>
              </a:rPr>
              <a:t>LOGARNO</a:t>
            </a:r>
            <a:r>
              <a:rPr sz="1250" spc="-185" dirty="0">
                <a:solidFill>
                  <a:srgbClr val="272424"/>
                </a:solidFill>
                <a:latin typeface="Century Gothic"/>
                <a:cs typeface="Century Gothic"/>
              </a:rPr>
              <a:t> </a:t>
            </a:r>
            <a:r>
              <a:rPr sz="1250" spc="-60" dirty="0">
                <a:solidFill>
                  <a:srgbClr val="272424"/>
                </a:solidFill>
                <a:latin typeface="Century Gothic"/>
                <a:cs typeface="Century Gothic"/>
              </a:rPr>
              <a:t>APLICATIVO.”</a:t>
            </a:r>
            <a:endParaRPr sz="12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99085" marR="5080" indent="-287020">
              <a:lnSpc>
                <a:spcPts val="131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O</a:t>
            </a:r>
            <a:r>
              <a:rPr sz="1250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usuário</a:t>
            </a:r>
            <a:r>
              <a:rPr sz="1250" spc="-5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272424"/>
                </a:solidFill>
                <a:latin typeface="Trebuchet MS"/>
                <a:cs typeface="Trebuchet MS"/>
              </a:rPr>
              <a:t>pode</a:t>
            </a:r>
            <a:r>
              <a:rPr sz="1250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10" dirty="0">
                <a:solidFill>
                  <a:srgbClr val="272424"/>
                </a:solidFill>
                <a:latin typeface="Trebuchet MS"/>
                <a:cs typeface="Trebuchet MS"/>
              </a:rPr>
              <a:t>não</a:t>
            </a:r>
            <a:r>
              <a:rPr sz="1250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272424"/>
                </a:solidFill>
                <a:latin typeface="Trebuchet MS"/>
                <a:cs typeface="Trebuchet MS"/>
              </a:rPr>
              <a:t>estar</a:t>
            </a:r>
            <a:r>
              <a:rPr sz="1250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conectado</a:t>
            </a:r>
            <a:r>
              <a:rPr sz="1250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à</a:t>
            </a:r>
            <a:r>
              <a:rPr sz="1250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272424"/>
                </a:solidFill>
                <a:latin typeface="Trebuchet MS"/>
                <a:cs typeface="Trebuchet MS"/>
              </a:rPr>
              <a:t>internet.</a:t>
            </a:r>
            <a:r>
              <a:rPr sz="1250" spc="-204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Para</a:t>
            </a:r>
            <a:r>
              <a:rPr sz="1250" spc="-7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acessar</a:t>
            </a:r>
            <a:r>
              <a:rPr sz="1250" spc="-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o</a:t>
            </a:r>
            <a:r>
              <a:rPr sz="1250" spc="-14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272424"/>
                </a:solidFill>
                <a:latin typeface="Trebuchet MS"/>
                <a:cs typeface="Trebuchet MS"/>
              </a:rPr>
              <a:t>aplicativo</a:t>
            </a:r>
            <a:r>
              <a:rPr sz="1250" spc="-2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Funcional,</a:t>
            </a:r>
            <a:r>
              <a:rPr sz="1250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é</a:t>
            </a:r>
            <a:r>
              <a:rPr sz="1250" spc="-14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necessário</a:t>
            </a:r>
            <a:r>
              <a:rPr sz="1250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272424"/>
                </a:solidFill>
                <a:latin typeface="Trebuchet MS"/>
                <a:cs typeface="Trebuchet MS"/>
              </a:rPr>
              <a:t>estar 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conectado</a:t>
            </a:r>
            <a:r>
              <a:rPr sz="1250" spc="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àinternet.</a:t>
            </a:r>
            <a:endParaRPr sz="1250">
              <a:latin typeface="Trebuchet MS"/>
              <a:cs typeface="Trebuchet MS"/>
            </a:endParaRPr>
          </a:p>
          <a:p>
            <a:pPr marL="299085" indent="-287020">
              <a:lnSpc>
                <a:spcPts val="113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O</a:t>
            </a:r>
            <a:r>
              <a:rPr sz="1250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usuário</a:t>
            </a:r>
            <a:r>
              <a:rPr sz="1250" spc="-5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272424"/>
                </a:solidFill>
                <a:latin typeface="Trebuchet MS"/>
                <a:cs typeface="Trebuchet MS"/>
              </a:rPr>
              <a:t>pode</a:t>
            </a:r>
            <a:r>
              <a:rPr sz="1250" spc="-6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272424"/>
                </a:solidFill>
                <a:latin typeface="Trebuchet MS"/>
                <a:cs typeface="Trebuchet MS"/>
              </a:rPr>
              <a:t>estar</a:t>
            </a:r>
            <a:r>
              <a:rPr sz="1250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272424"/>
                </a:solidFill>
                <a:latin typeface="Trebuchet MS"/>
                <a:cs typeface="Trebuchet MS"/>
              </a:rPr>
              <a:t>inserindo</a:t>
            </a:r>
            <a:r>
              <a:rPr sz="1250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40" dirty="0">
                <a:solidFill>
                  <a:srgbClr val="272424"/>
                </a:solidFill>
                <a:latin typeface="Trebuchet MS"/>
                <a:cs typeface="Trebuchet MS"/>
              </a:rPr>
              <a:t>seus</a:t>
            </a:r>
            <a:r>
              <a:rPr sz="1250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dados</a:t>
            </a:r>
            <a:r>
              <a:rPr sz="1250" spc="-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272424"/>
                </a:solidFill>
                <a:latin typeface="Trebuchet MS"/>
                <a:cs typeface="Trebuchet MS"/>
              </a:rPr>
              <a:t>de</a:t>
            </a:r>
            <a:r>
              <a:rPr sz="1250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272424"/>
                </a:solidFill>
                <a:latin typeface="Trebuchet MS"/>
                <a:cs typeface="Trebuchet MS"/>
              </a:rPr>
              <a:t>forma</a:t>
            </a:r>
            <a:r>
              <a:rPr sz="1250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272424"/>
                </a:solidFill>
                <a:latin typeface="Trebuchet MS"/>
                <a:cs typeface="Trebuchet MS"/>
              </a:rPr>
              <a:t>incorreta</a:t>
            </a:r>
            <a:r>
              <a:rPr sz="1250" spc="-10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272424"/>
                </a:solidFill>
                <a:latin typeface="Trebuchet MS"/>
                <a:cs typeface="Trebuchet MS"/>
              </a:rPr>
              <a:t>(vide</a:t>
            </a:r>
            <a:r>
              <a:rPr sz="1250" spc="-15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272424"/>
                </a:solidFill>
                <a:latin typeface="Trebuchet MS"/>
                <a:cs typeface="Trebuchet MS"/>
              </a:rPr>
              <a:t>regra</a:t>
            </a:r>
            <a:r>
              <a:rPr sz="1250" spc="-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titular</a:t>
            </a:r>
            <a:r>
              <a:rPr sz="1250" spc="-25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x</a:t>
            </a:r>
            <a:r>
              <a:rPr sz="1250" spc="-1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dependente</a:t>
            </a:r>
            <a:r>
              <a:rPr sz="1250" spc="-15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272424"/>
                </a:solidFill>
                <a:latin typeface="Trebuchet MS"/>
                <a:cs typeface="Trebuchet MS"/>
              </a:rPr>
              <a:t>acima).</a:t>
            </a:r>
            <a:endParaRPr sz="1250">
              <a:latin typeface="Trebuchet MS"/>
              <a:cs typeface="Trebuchet MS"/>
            </a:endParaRPr>
          </a:p>
          <a:p>
            <a:pPr marL="299085" indent="-287020">
              <a:lnSpc>
                <a:spcPts val="144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O</a:t>
            </a:r>
            <a:r>
              <a:rPr sz="1250" spc="-10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sistema</a:t>
            </a:r>
            <a:r>
              <a:rPr sz="1250" spc="-12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Funcional</a:t>
            </a:r>
            <a:r>
              <a:rPr sz="1250" spc="-13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272424"/>
                </a:solidFill>
                <a:latin typeface="Trebuchet MS"/>
                <a:cs typeface="Trebuchet MS"/>
              </a:rPr>
              <a:t>pode</a:t>
            </a:r>
            <a:r>
              <a:rPr sz="1250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272424"/>
                </a:solidFill>
                <a:latin typeface="Trebuchet MS"/>
                <a:cs typeface="Trebuchet MS"/>
              </a:rPr>
              <a:t>ter</a:t>
            </a:r>
            <a:r>
              <a:rPr sz="1250" spc="-11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35" dirty="0">
                <a:solidFill>
                  <a:srgbClr val="272424"/>
                </a:solidFill>
                <a:latin typeface="Trebuchet MS"/>
                <a:cs typeface="Trebuchet MS"/>
              </a:rPr>
              <a:t>caído,</a:t>
            </a:r>
            <a:r>
              <a:rPr sz="1250" spc="-14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solicitar</a:t>
            </a:r>
            <a:r>
              <a:rPr sz="1250" spc="-16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272424"/>
                </a:solidFill>
                <a:latin typeface="Trebuchet MS"/>
                <a:cs typeface="Trebuchet MS"/>
              </a:rPr>
              <a:t>que</a:t>
            </a:r>
            <a:r>
              <a:rPr sz="1250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o 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usuário</a:t>
            </a:r>
            <a:r>
              <a:rPr sz="1250" spc="-5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272424"/>
                </a:solidFill>
                <a:latin typeface="Trebuchet MS"/>
                <a:cs typeface="Trebuchet MS"/>
              </a:rPr>
              <a:t>tente</a:t>
            </a:r>
            <a:r>
              <a:rPr sz="1250" spc="-15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272424"/>
                </a:solidFill>
                <a:latin typeface="Trebuchet MS"/>
                <a:cs typeface="Trebuchet MS"/>
              </a:rPr>
              <a:t>novamente</a:t>
            </a:r>
            <a:r>
              <a:rPr sz="1250" spc="-13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20" dirty="0">
                <a:solidFill>
                  <a:srgbClr val="272424"/>
                </a:solidFill>
                <a:latin typeface="Trebuchet MS"/>
                <a:cs typeface="Trebuchet MS"/>
              </a:rPr>
              <a:t>mais</a:t>
            </a:r>
            <a:r>
              <a:rPr sz="1250" spc="-12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35" dirty="0">
                <a:solidFill>
                  <a:srgbClr val="272424"/>
                </a:solidFill>
                <a:latin typeface="Trebuchet MS"/>
                <a:cs typeface="Trebuchet MS"/>
              </a:rPr>
              <a:t>tarde.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04800"/>
            <a:ext cx="9144000" cy="401320"/>
          </a:xfrm>
          <a:custGeom>
            <a:avLst/>
            <a:gdLst/>
            <a:ahLst/>
            <a:cxnLst/>
            <a:rect l="l" t="t" r="r" b="b"/>
            <a:pathLst>
              <a:path w="9144000" h="401320">
                <a:moveTo>
                  <a:pt x="0" y="400812"/>
                </a:moveTo>
                <a:lnTo>
                  <a:pt x="9144000" y="400812"/>
                </a:lnTo>
                <a:lnTo>
                  <a:pt x="914400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27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22826" y="313436"/>
            <a:ext cx="4768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000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2980944"/>
            <a:ext cx="1201420" cy="228600"/>
          </a:xfrm>
          <a:prstGeom prst="rect">
            <a:avLst/>
          </a:prstGeom>
          <a:solidFill>
            <a:srgbClr val="272424"/>
          </a:solidFill>
        </p:spPr>
        <p:txBody>
          <a:bodyPr vert="horz" wrap="square" lIns="0" tIns="63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0"/>
              </a:spcBef>
            </a:pPr>
            <a:r>
              <a:rPr sz="1250" spc="100" dirty="0">
                <a:solidFill>
                  <a:srgbClr val="FFFFFF"/>
                </a:solidFill>
                <a:latin typeface="Trebuchet MS"/>
                <a:cs typeface="Trebuchet MS"/>
              </a:rPr>
              <a:t>PUSH</a:t>
            </a:r>
            <a:r>
              <a:rPr sz="125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Trebuchet MS"/>
                <a:cs typeface="Trebuchet MS"/>
              </a:rPr>
              <a:t>ALERTS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949" y="3308984"/>
            <a:ext cx="7093584" cy="72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35" dirty="0">
                <a:solidFill>
                  <a:srgbClr val="272424"/>
                </a:solidFill>
                <a:latin typeface="Century Gothic"/>
                <a:cs typeface="Century Gothic"/>
              </a:rPr>
              <a:t>“N</a:t>
            </a:r>
            <a:r>
              <a:rPr sz="1250" spc="-35" dirty="0">
                <a:solidFill>
                  <a:srgbClr val="272424"/>
                </a:solidFill>
                <a:latin typeface="Trebuchet MS"/>
                <a:cs typeface="Trebuchet MS"/>
              </a:rPr>
              <a:t>Ã</a:t>
            </a:r>
            <a:r>
              <a:rPr sz="1250" spc="-35" dirty="0">
                <a:solidFill>
                  <a:srgbClr val="272424"/>
                </a:solidFill>
                <a:latin typeface="Century Gothic"/>
                <a:cs typeface="Century Gothic"/>
              </a:rPr>
              <a:t>O</a:t>
            </a:r>
            <a:r>
              <a:rPr sz="1250" spc="-180" dirty="0">
                <a:solidFill>
                  <a:srgbClr val="272424"/>
                </a:solidFill>
                <a:latin typeface="Century Gothic"/>
                <a:cs typeface="Century Gothic"/>
              </a:rPr>
              <a:t> </a:t>
            </a:r>
            <a:r>
              <a:rPr sz="1250" spc="20" dirty="0">
                <a:solidFill>
                  <a:srgbClr val="272424"/>
                </a:solidFill>
                <a:latin typeface="Century Gothic"/>
                <a:cs typeface="Century Gothic"/>
              </a:rPr>
              <a:t>ESTOU</a:t>
            </a:r>
            <a:r>
              <a:rPr sz="1250" spc="-90" dirty="0">
                <a:solidFill>
                  <a:srgbClr val="272424"/>
                </a:solidFill>
                <a:latin typeface="Century Gothic"/>
                <a:cs typeface="Century Gothic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Century Gothic"/>
                <a:cs typeface="Century Gothic"/>
              </a:rPr>
              <a:t>RECEBENDO</a:t>
            </a:r>
            <a:r>
              <a:rPr sz="1250" spc="-155" dirty="0">
                <a:solidFill>
                  <a:srgbClr val="272424"/>
                </a:solidFill>
                <a:latin typeface="Century Gothic"/>
                <a:cs typeface="Century Gothic"/>
              </a:rPr>
              <a:t> </a:t>
            </a:r>
            <a:r>
              <a:rPr sz="1250" spc="-25" dirty="0">
                <a:solidFill>
                  <a:srgbClr val="272424"/>
                </a:solidFill>
                <a:latin typeface="Century Gothic"/>
                <a:cs typeface="Century Gothic"/>
              </a:rPr>
              <a:t>OS</a:t>
            </a:r>
            <a:r>
              <a:rPr sz="1250" spc="-140" dirty="0">
                <a:solidFill>
                  <a:srgbClr val="272424"/>
                </a:solidFill>
                <a:latin typeface="Century Gothic"/>
                <a:cs typeface="Century Gothic"/>
              </a:rPr>
              <a:t> </a:t>
            </a:r>
            <a:r>
              <a:rPr sz="1250" spc="15" dirty="0">
                <a:solidFill>
                  <a:srgbClr val="272424"/>
                </a:solidFill>
                <a:latin typeface="Century Gothic"/>
                <a:cs typeface="Century Gothic"/>
              </a:rPr>
              <a:t>ALERTAS</a:t>
            </a:r>
            <a:r>
              <a:rPr sz="1250" spc="-30" dirty="0">
                <a:solidFill>
                  <a:srgbClr val="272424"/>
                </a:solidFill>
                <a:latin typeface="Century Gothic"/>
                <a:cs typeface="Century Gothic"/>
              </a:rPr>
              <a:t> </a:t>
            </a:r>
            <a:r>
              <a:rPr sz="1250" spc="5" dirty="0">
                <a:solidFill>
                  <a:srgbClr val="272424"/>
                </a:solidFill>
                <a:latin typeface="Century Gothic"/>
                <a:cs typeface="Century Gothic"/>
              </a:rPr>
              <a:t>DE</a:t>
            </a:r>
            <a:r>
              <a:rPr sz="1250" spc="-105" dirty="0">
                <a:solidFill>
                  <a:srgbClr val="272424"/>
                </a:solidFill>
                <a:latin typeface="Century Gothic"/>
                <a:cs typeface="Century Gothic"/>
              </a:rPr>
              <a:t> </a:t>
            </a:r>
            <a:r>
              <a:rPr sz="1250" spc="-80" dirty="0">
                <a:solidFill>
                  <a:srgbClr val="272424"/>
                </a:solidFill>
                <a:latin typeface="Century Gothic"/>
                <a:cs typeface="Century Gothic"/>
              </a:rPr>
              <a:t>COMPRA.”</a:t>
            </a:r>
            <a:endParaRPr sz="12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99085" marR="5080" indent="-287020">
              <a:lnSpc>
                <a:spcPts val="131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O</a:t>
            </a:r>
            <a:r>
              <a:rPr sz="1250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usuário</a:t>
            </a:r>
            <a:r>
              <a:rPr sz="1250" spc="-5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272424"/>
                </a:solidFill>
                <a:latin typeface="Trebuchet MS"/>
                <a:cs typeface="Trebuchet MS"/>
              </a:rPr>
              <a:t>pode</a:t>
            </a:r>
            <a:r>
              <a:rPr sz="1250" spc="-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272424"/>
                </a:solidFill>
                <a:latin typeface="Trebuchet MS"/>
                <a:cs typeface="Trebuchet MS"/>
              </a:rPr>
              <a:t>ter</a:t>
            </a:r>
            <a:r>
              <a:rPr sz="1250" spc="-14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desligado</a:t>
            </a:r>
            <a:r>
              <a:rPr sz="1250" spc="-8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o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recebimento</a:t>
            </a:r>
            <a:r>
              <a:rPr sz="1250" spc="-13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272424"/>
                </a:solidFill>
                <a:latin typeface="Trebuchet MS"/>
                <a:cs typeface="Trebuchet MS"/>
              </a:rPr>
              <a:t>de</a:t>
            </a:r>
            <a:r>
              <a:rPr sz="1250" spc="-14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alertas</a:t>
            </a:r>
            <a:r>
              <a:rPr sz="1250" spc="-1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272424"/>
                </a:solidFill>
                <a:latin typeface="Trebuchet MS"/>
                <a:cs typeface="Trebuchet MS"/>
              </a:rPr>
              <a:t>pelo</a:t>
            </a:r>
            <a:r>
              <a:rPr sz="1250" spc="-14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272424"/>
                </a:solidFill>
                <a:latin typeface="Trebuchet MS"/>
                <a:cs typeface="Trebuchet MS"/>
              </a:rPr>
              <a:t>aplicativo</a:t>
            </a:r>
            <a:r>
              <a:rPr sz="1250" spc="-19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272424"/>
                </a:solidFill>
                <a:latin typeface="Trebuchet MS"/>
                <a:cs typeface="Trebuchet MS"/>
              </a:rPr>
              <a:t>Funcional</a:t>
            </a:r>
            <a:r>
              <a:rPr sz="1250" spc="-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272424"/>
                </a:solidFill>
                <a:latin typeface="Trebuchet MS"/>
                <a:cs typeface="Trebuchet MS"/>
              </a:rPr>
              <a:t>ou</a:t>
            </a:r>
            <a:r>
              <a:rPr sz="1250" spc="-8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272424"/>
                </a:solidFill>
                <a:latin typeface="Trebuchet MS"/>
                <a:cs typeface="Trebuchet MS"/>
              </a:rPr>
              <a:t>pelas</a:t>
            </a:r>
            <a:r>
              <a:rPr sz="1250" spc="-26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próprias  </a:t>
            </a:r>
            <a:r>
              <a:rPr sz="1250" spc="5" dirty="0">
                <a:solidFill>
                  <a:srgbClr val="272424"/>
                </a:solidFill>
                <a:latin typeface="Trebuchet MS"/>
                <a:cs typeface="Trebuchet MS"/>
              </a:rPr>
              <a:t>configurações</a:t>
            </a:r>
            <a:r>
              <a:rPr sz="1250" spc="-14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272424"/>
                </a:solidFill>
                <a:latin typeface="Trebuchet MS"/>
                <a:cs typeface="Trebuchet MS"/>
              </a:rPr>
              <a:t>de</a:t>
            </a:r>
            <a:r>
              <a:rPr sz="1250" spc="-170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20" dirty="0">
                <a:solidFill>
                  <a:srgbClr val="272424"/>
                </a:solidFill>
                <a:latin typeface="Trebuchet MS"/>
                <a:cs typeface="Trebuchet MS"/>
              </a:rPr>
              <a:t>seu</a:t>
            </a:r>
            <a:r>
              <a:rPr sz="1250" spc="-5" dirty="0">
                <a:solidFill>
                  <a:srgbClr val="272424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272424"/>
                </a:solidFill>
                <a:latin typeface="Trebuchet MS"/>
                <a:cs typeface="Trebuchet MS"/>
              </a:rPr>
              <a:t>aparelho.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4172" y="2577083"/>
            <a:ext cx="7585075" cy="0"/>
          </a:xfrm>
          <a:custGeom>
            <a:avLst/>
            <a:gdLst/>
            <a:ahLst/>
            <a:cxnLst/>
            <a:rect l="l" t="t" r="r" b="b"/>
            <a:pathLst>
              <a:path w="7585075">
                <a:moveTo>
                  <a:pt x="0" y="0"/>
                </a:moveTo>
                <a:lnTo>
                  <a:pt x="7584821" y="0"/>
                </a:lnTo>
              </a:path>
            </a:pathLst>
          </a:custGeom>
          <a:ln w="9144">
            <a:solidFill>
              <a:srgbClr val="27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6253" y="1739645"/>
            <a:ext cx="18186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Ficou</a:t>
            </a:r>
            <a:r>
              <a:rPr sz="12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com</a:t>
            </a:r>
            <a:r>
              <a:rPr sz="12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alguma</a:t>
            </a:r>
            <a:r>
              <a:rPr sz="12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dúvida?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9001" y="3081274"/>
            <a:ext cx="2133600" cy="458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950" spc="35" dirty="0">
                <a:solidFill>
                  <a:srgbClr val="FFFFFF"/>
                </a:solidFill>
                <a:latin typeface="Trebuchet MS"/>
                <a:cs typeface="Trebuchet MS"/>
              </a:rPr>
              <a:t>Envie </a:t>
            </a:r>
            <a:r>
              <a:rPr sz="950" spc="30" dirty="0">
                <a:solidFill>
                  <a:srgbClr val="FFFFFF"/>
                </a:solidFill>
                <a:latin typeface="Trebuchet MS"/>
                <a:cs typeface="Trebuchet MS"/>
              </a:rPr>
              <a:t>um </a:t>
            </a:r>
            <a:r>
              <a:rPr sz="950" spc="15" dirty="0">
                <a:solidFill>
                  <a:srgbClr val="FFFFFF"/>
                </a:solidFill>
                <a:latin typeface="Trebuchet MS"/>
                <a:cs typeface="Trebuchet MS"/>
              </a:rPr>
              <a:t>e-mail</a:t>
            </a:r>
            <a:r>
              <a:rPr sz="95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endParaRPr sz="9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00" u="sng" spc="20" dirty="0">
                <a:solidFill>
                  <a:srgbClr val="42ACDB"/>
                </a:solidFill>
                <a:uFill>
                  <a:solidFill>
                    <a:srgbClr val="42ACDB"/>
                  </a:solidFill>
                </a:uFill>
                <a:latin typeface="Trebuchet MS"/>
                <a:cs typeface="Trebuchet MS"/>
                <a:hlinkClick r:id="rId3"/>
              </a:rPr>
              <a:t>sac</a:t>
            </a:r>
            <a:r>
              <a:rPr lang="pt-BR" sz="800" u="sng" spc="20" dirty="0" err="1">
                <a:solidFill>
                  <a:srgbClr val="42ACDB"/>
                </a:solidFill>
                <a:uFill>
                  <a:solidFill>
                    <a:srgbClr val="42ACDB"/>
                  </a:solidFill>
                </a:uFill>
                <a:latin typeface="Trebuchet MS"/>
                <a:cs typeface="Trebuchet MS"/>
                <a:hlinkClick r:id="rId3"/>
              </a:rPr>
              <a:t>beneficiario</a:t>
            </a:r>
            <a:r>
              <a:rPr sz="800" u="sng" spc="20" dirty="0">
                <a:solidFill>
                  <a:srgbClr val="42ACDB"/>
                </a:solidFill>
                <a:uFill>
                  <a:solidFill>
                    <a:srgbClr val="42ACDB"/>
                  </a:solidFill>
                </a:uFill>
                <a:latin typeface="Trebuchet MS"/>
                <a:cs typeface="Trebuchet MS"/>
                <a:hlinkClick r:id="rId3"/>
              </a:rPr>
              <a:t>@funcionalcorp.com.br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81855" y="2409444"/>
            <a:ext cx="551688" cy="562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1909" y="586562"/>
            <a:ext cx="14039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DOWNLOAD</a:t>
            </a:r>
          </a:p>
        </p:txBody>
      </p:sp>
      <p:sp>
        <p:nvSpPr>
          <p:cNvPr id="3" name="object 3"/>
          <p:cNvSpPr/>
          <p:nvPr/>
        </p:nvSpPr>
        <p:spPr>
          <a:xfrm>
            <a:off x="2171700" y="1391411"/>
            <a:ext cx="876300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4855" y="2382011"/>
            <a:ext cx="2189988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72032" y="3244723"/>
            <a:ext cx="26517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FFFFFF"/>
                </a:solidFill>
                <a:latin typeface="Trebuchet MS"/>
                <a:cs typeface="Trebuchet MS"/>
              </a:rPr>
              <a:t>Disponível</a:t>
            </a:r>
            <a:r>
              <a:rPr sz="15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Trebuchet MS"/>
                <a:cs typeface="Trebuchet MS"/>
              </a:rPr>
              <a:t>Iphones</a:t>
            </a:r>
            <a:r>
              <a:rPr sz="15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Ipad.  </a:t>
            </a:r>
            <a:r>
              <a:rPr sz="1500" spc="25" dirty="0">
                <a:solidFill>
                  <a:srgbClr val="FFFFFF"/>
                </a:solidFill>
                <a:latin typeface="Trebuchet MS"/>
                <a:cs typeface="Trebuchet MS"/>
              </a:rPr>
              <a:t>Requer</a:t>
            </a:r>
            <a:r>
              <a:rPr sz="15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Trebuchet MS"/>
                <a:cs typeface="Trebuchet MS"/>
              </a:rPr>
              <a:t>iOS</a:t>
            </a:r>
            <a:r>
              <a:rPr sz="15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9.0</a:t>
            </a:r>
            <a:r>
              <a:rPr sz="15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15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posterior.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20155" y="1391411"/>
            <a:ext cx="894588" cy="894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96611" y="2191511"/>
            <a:ext cx="2570988" cy="999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68697" y="3244723"/>
            <a:ext cx="32308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FFFFFF"/>
                </a:solidFill>
                <a:latin typeface="Trebuchet MS"/>
                <a:cs typeface="Trebuchet MS"/>
              </a:rPr>
              <a:t>Disponível</a:t>
            </a:r>
            <a:r>
              <a:rPr sz="15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15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Trebuchet MS"/>
                <a:cs typeface="Trebuchet MS"/>
              </a:rPr>
              <a:t>smartphones</a:t>
            </a:r>
            <a:r>
              <a:rPr sz="15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Android.</a:t>
            </a:r>
            <a:endParaRPr sz="1500">
              <a:latin typeface="Trebuchet MS"/>
              <a:cs typeface="Trebuchet MS"/>
            </a:endParaRPr>
          </a:p>
          <a:p>
            <a:pPr marR="33020" algn="ctr">
              <a:lnSpc>
                <a:spcPct val="100000"/>
              </a:lnSpc>
            </a:pPr>
            <a:r>
              <a:rPr sz="1500" spc="25" dirty="0">
                <a:solidFill>
                  <a:srgbClr val="FFFFFF"/>
                </a:solidFill>
                <a:latin typeface="Trebuchet MS"/>
                <a:cs typeface="Trebuchet MS"/>
              </a:rPr>
              <a:t>Requer</a:t>
            </a:r>
            <a:r>
              <a:rPr sz="15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Android</a:t>
            </a:r>
            <a:r>
              <a:rPr sz="15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rebuchet MS"/>
                <a:cs typeface="Trebuchet MS"/>
              </a:rPr>
              <a:t>3.0</a:t>
            </a:r>
            <a:r>
              <a:rPr sz="15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15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Trebuchet MS"/>
                <a:cs typeface="Trebuchet MS"/>
              </a:rPr>
              <a:t>posterior.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8472" y="4139184"/>
            <a:ext cx="7585075" cy="0"/>
          </a:xfrm>
          <a:custGeom>
            <a:avLst/>
            <a:gdLst/>
            <a:ahLst/>
            <a:cxnLst/>
            <a:rect l="l" t="t" r="r" b="b"/>
            <a:pathLst>
              <a:path w="7585075">
                <a:moveTo>
                  <a:pt x="0" y="0"/>
                </a:moveTo>
                <a:lnTo>
                  <a:pt x="7584821" y="0"/>
                </a:lnTo>
              </a:path>
            </a:pathLst>
          </a:custGeom>
          <a:ln w="9144">
            <a:solidFill>
              <a:srgbClr val="27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47164" y="4412996"/>
            <a:ext cx="109664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15" dirty="0">
                <a:solidFill>
                  <a:srgbClr val="272424"/>
                </a:solidFill>
                <a:latin typeface="Trebuchet MS"/>
                <a:cs typeface="Trebuchet MS"/>
              </a:rPr>
              <a:t>IMPORTANTE: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5269" y="4336186"/>
            <a:ext cx="3848100" cy="484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35"/>
              </a:lnSpc>
              <a:spcBef>
                <a:spcPts val="100"/>
              </a:spcBef>
            </a:pPr>
            <a:r>
              <a:rPr sz="800" dirty="0">
                <a:latin typeface="Trebuchet MS"/>
                <a:cs typeface="Trebuchet MS"/>
              </a:rPr>
              <a:t>A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spc="5" dirty="0">
                <a:latin typeface="Trebuchet MS"/>
                <a:cs typeface="Trebuchet MS"/>
              </a:rPr>
              <a:t>versão</a:t>
            </a:r>
            <a:r>
              <a:rPr sz="800" spc="-95" dirty="0">
                <a:latin typeface="Trebuchet MS"/>
                <a:cs typeface="Trebuchet MS"/>
              </a:rPr>
              <a:t> </a:t>
            </a:r>
            <a:r>
              <a:rPr sz="800" spc="-10" dirty="0">
                <a:latin typeface="Trebuchet MS"/>
                <a:cs typeface="Trebuchet MS"/>
              </a:rPr>
              <a:t>1.2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5" dirty="0">
                <a:latin typeface="Trebuchet MS"/>
                <a:cs typeface="Trebuchet MS"/>
              </a:rPr>
              <a:t>não</a:t>
            </a:r>
            <a:r>
              <a:rPr sz="800" spc="-85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estará</a:t>
            </a:r>
            <a:r>
              <a:rPr sz="800" spc="-85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disponível</a:t>
            </a:r>
            <a:r>
              <a:rPr sz="800" spc="-85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para</a:t>
            </a:r>
            <a:r>
              <a:rPr sz="800" spc="-40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Windows</a:t>
            </a:r>
            <a:r>
              <a:rPr sz="800" spc="-14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Phone.</a:t>
            </a:r>
          </a:p>
          <a:p>
            <a:pPr marL="12700">
              <a:lnSpc>
                <a:spcPts val="935"/>
              </a:lnSpc>
            </a:pPr>
            <a:r>
              <a:rPr sz="800" spc="15" dirty="0">
                <a:latin typeface="Trebuchet MS"/>
                <a:cs typeface="Trebuchet MS"/>
              </a:rPr>
              <a:t>Os</a:t>
            </a:r>
            <a:r>
              <a:rPr sz="800" spc="-25" dirty="0">
                <a:latin typeface="Trebuchet MS"/>
                <a:cs typeface="Trebuchet MS"/>
              </a:rPr>
              <a:t> </a:t>
            </a:r>
            <a:r>
              <a:rPr sz="800" spc="20" dirty="0">
                <a:latin typeface="Trebuchet MS"/>
                <a:cs typeface="Trebuchet MS"/>
              </a:rPr>
              <a:t>usuários</a:t>
            </a:r>
            <a:r>
              <a:rPr sz="800" spc="-35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de</a:t>
            </a:r>
            <a:r>
              <a:rPr sz="800" spc="-114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Windows</a:t>
            </a:r>
            <a:r>
              <a:rPr sz="800" spc="-120" dirty="0">
                <a:latin typeface="Trebuchet MS"/>
                <a:cs typeface="Trebuchet MS"/>
              </a:rPr>
              <a:t> </a:t>
            </a:r>
            <a:r>
              <a:rPr sz="800" spc="15" dirty="0">
                <a:latin typeface="Trebuchet MS"/>
                <a:cs typeface="Trebuchet MS"/>
              </a:rPr>
              <a:t>Phone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têm</a:t>
            </a:r>
            <a:r>
              <a:rPr sz="800" spc="-60" dirty="0">
                <a:latin typeface="Trebuchet MS"/>
                <a:cs typeface="Trebuchet MS"/>
              </a:rPr>
              <a:t> </a:t>
            </a:r>
            <a:r>
              <a:rPr sz="800" spc="15" dirty="0">
                <a:latin typeface="Trebuchet MS"/>
                <a:cs typeface="Trebuchet MS"/>
              </a:rPr>
              <a:t>acesso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spc="15" dirty="0">
                <a:latin typeface="Trebuchet MS"/>
                <a:cs typeface="Trebuchet MS"/>
              </a:rPr>
              <a:t>apenas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até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a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5" dirty="0">
                <a:latin typeface="Trebuchet MS"/>
                <a:cs typeface="Trebuchet MS"/>
              </a:rPr>
              <a:t>versão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-35" dirty="0">
                <a:latin typeface="Trebuchet MS"/>
                <a:cs typeface="Trebuchet MS"/>
              </a:rPr>
              <a:t>1.0.0.1</a:t>
            </a:r>
            <a:r>
              <a:rPr sz="800" spc="-120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do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aplicativo.</a:t>
            </a:r>
            <a:endParaRPr sz="800" dirty="0">
              <a:latin typeface="Trebuchet MS"/>
              <a:cs typeface="Trebuchet MS"/>
            </a:endParaRPr>
          </a:p>
          <a:p>
            <a:pPr marL="12700" marR="5080">
              <a:lnSpc>
                <a:spcPct val="101299"/>
              </a:lnSpc>
              <a:spcBef>
                <a:spcPts val="15"/>
              </a:spcBef>
            </a:pPr>
            <a:r>
              <a:rPr sz="800" dirty="0">
                <a:latin typeface="Trebuchet MS"/>
                <a:cs typeface="Trebuchet MS"/>
              </a:rPr>
              <a:t>A</a:t>
            </a:r>
            <a:r>
              <a:rPr sz="800" spc="-4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Microsoft</a:t>
            </a:r>
            <a:r>
              <a:rPr sz="800" spc="-85" dirty="0">
                <a:latin typeface="Trebuchet MS"/>
                <a:cs typeface="Trebuchet MS"/>
              </a:rPr>
              <a:t> </a:t>
            </a:r>
            <a:r>
              <a:rPr sz="800" spc="5" dirty="0">
                <a:latin typeface="Trebuchet MS"/>
                <a:cs typeface="Trebuchet MS"/>
              </a:rPr>
              <a:t>não</a:t>
            </a:r>
            <a:r>
              <a:rPr sz="800" spc="-7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investe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35" dirty="0">
                <a:latin typeface="Trebuchet MS"/>
                <a:cs typeface="Trebuchet MS"/>
              </a:rPr>
              <a:t>mais</a:t>
            </a:r>
            <a:r>
              <a:rPr sz="800" spc="-10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no</a:t>
            </a:r>
            <a:r>
              <a:rPr sz="800" spc="-80" dirty="0">
                <a:latin typeface="Trebuchet MS"/>
                <a:cs typeface="Trebuchet MS"/>
              </a:rPr>
              <a:t> </a:t>
            </a:r>
            <a:r>
              <a:rPr sz="800" spc="20" dirty="0">
                <a:latin typeface="Trebuchet MS"/>
                <a:cs typeface="Trebuchet MS"/>
              </a:rPr>
              <a:t>sistema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e</a:t>
            </a:r>
            <a:r>
              <a:rPr sz="800" spc="-55" dirty="0">
                <a:latin typeface="Trebuchet MS"/>
                <a:cs typeface="Trebuchet MS"/>
              </a:rPr>
              <a:t> </a:t>
            </a:r>
            <a:r>
              <a:rPr sz="800" spc="5" dirty="0">
                <a:latin typeface="Trebuchet MS"/>
                <a:cs typeface="Trebuchet MS"/>
              </a:rPr>
              <a:t>várias</a:t>
            </a:r>
            <a:r>
              <a:rPr sz="800" spc="-90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outras</a:t>
            </a:r>
            <a:r>
              <a:rPr sz="800" spc="-120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empresas,</a:t>
            </a:r>
            <a:r>
              <a:rPr sz="800" spc="-70" dirty="0">
                <a:latin typeface="Trebuchet MS"/>
                <a:cs typeface="Trebuchet MS"/>
              </a:rPr>
              <a:t> </a:t>
            </a:r>
            <a:r>
              <a:rPr sz="800" spc="5" dirty="0">
                <a:latin typeface="Trebuchet MS"/>
                <a:cs typeface="Trebuchet MS"/>
              </a:rPr>
              <a:t>como</a:t>
            </a:r>
            <a:r>
              <a:rPr sz="800" spc="-8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o</a:t>
            </a:r>
            <a:r>
              <a:rPr sz="800" spc="-65" dirty="0">
                <a:latin typeface="Trebuchet MS"/>
                <a:cs typeface="Trebuchet MS"/>
              </a:rPr>
              <a:t> </a:t>
            </a:r>
            <a:r>
              <a:rPr sz="800" spc="-5" dirty="0">
                <a:latin typeface="Trebuchet MS"/>
                <a:cs typeface="Trebuchet MS"/>
              </a:rPr>
              <a:t>Facebook,  </a:t>
            </a:r>
            <a:r>
              <a:rPr sz="800" spc="-20" dirty="0">
                <a:latin typeface="Trebuchet MS"/>
                <a:cs typeface="Trebuchet MS"/>
              </a:rPr>
              <a:t>já</a:t>
            </a:r>
            <a:r>
              <a:rPr sz="800" spc="-110" dirty="0">
                <a:latin typeface="Trebuchet MS"/>
                <a:cs typeface="Trebuchet MS"/>
              </a:rPr>
              <a:t> </a:t>
            </a:r>
            <a:r>
              <a:rPr sz="800" spc="5" dirty="0">
                <a:latin typeface="Trebuchet MS"/>
                <a:cs typeface="Trebuchet MS"/>
              </a:rPr>
              <a:t>descontinuaram</a:t>
            </a:r>
            <a:r>
              <a:rPr sz="800" spc="-95" dirty="0">
                <a:latin typeface="Trebuchet MS"/>
                <a:cs typeface="Trebuchet MS"/>
              </a:rPr>
              <a:t> </a:t>
            </a:r>
            <a:r>
              <a:rPr sz="800" spc="25" dirty="0" err="1">
                <a:latin typeface="Trebuchet MS"/>
                <a:cs typeface="Trebuchet MS"/>
              </a:rPr>
              <a:t>seus</a:t>
            </a:r>
            <a:r>
              <a:rPr sz="800" spc="-100" dirty="0">
                <a:latin typeface="Trebuchet MS"/>
                <a:cs typeface="Trebuchet MS"/>
              </a:rPr>
              <a:t> </a:t>
            </a:r>
            <a:r>
              <a:rPr sz="800" spc="25" dirty="0">
                <a:latin typeface="Trebuchet MS"/>
                <a:cs typeface="Trebuchet MS"/>
              </a:rPr>
              <a:t>apps</a:t>
            </a:r>
            <a:r>
              <a:rPr lang="pt-BR" sz="800" spc="25" dirty="0">
                <a:latin typeface="Trebuchet MS"/>
                <a:cs typeface="Trebuchet MS"/>
              </a:rPr>
              <a:t> </a:t>
            </a:r>
            <a:r>
              <a:rPr sz="800" spc="25" dirty="0">
                <a:latin typeface="Trebuchet MS"/>
                <a:cs typeface="Trebuchet MS"/>
              </a:rPr>
              <a:t>para</a:t>
            </a:r>
            <a:r>
              <a:rPr sz="800" spc="-50" dirty="0">
                <a:latin typeface="Trebuchet MS"/>
                <a:cs typeface="Trebuchet MS"/>
              </a:rPr>
              <a:t> </a:t>
            </a:r>
            <a:r>
              <a:rPr sz="800" dirty="0">
                <a:latin typeface="Trebuchet MS"/>
                <a:cs typeface="Trebuchet MS"/>
              </a:rPr>
              <a:t>este</a:t>
            </a:r>
            <a:r>
              <a:rPr sz="800" spc="-80" dirty="0">
                <a:latin typeface="Trebuchet MS"/>
                <a:cs typeface="Trebuchet MS"/>
              </a:rPr>
              <a:t> </a:t>
            </a:r>
            <a:r>
              <a:rPr sz="800" spc="10" dirty="0">
                <a:latin typeface="Trebuchet MS"/>
                <a:cs typeface="Trebuchet MS"/>
              </a:rPr>
              <a:t>sistema.</a:t>
            </a:r>
            <a:endParaRPr sz="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9140951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030" y="1868561"/>
            <a:ext cx="321310" cy="739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0" spc="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1378" y="3131566"/>
            <a:ext cx="1810385" cy="1367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25" dirty="0">
                <a:solidFill>
                  <a:srgbClr val="FFFFFF"/>
                </a:solidFill>
                <a:latin typeface="Trebuchet MS"/>
                <a:cs typeface="Trebuchet MS"/>
              </a:rPr>
              <a:t>TITULAR:</a:t>
            </a:r>
            <a:endParaRPr sz="1250" dirty="0">
              <a:latin typeface="Trebuchet MS"/>
              <a:cs typeface="Trebuchet MS"/>
            </a:endParaRPr>
          </a:p>
          <a:p>
            <a:pPr marL="102235" indent="-90170">
              <a:lnSpc>
                <a:spcPct val="100000"/>
              </a:lnSpc>
              <a:buSzPct val="84000"/>
              <a:buChar char="•"/>
              <a:tabLst>
                <a:tab pos="102870" algn="l"/>
              </a:tabLst>
            </a:pPr>
            <a:r>
              <a:rPr sz="1250" spc="35" dirty="0">
                <a:solidFill>
                  <a:srgbClr val="FFFFFF"/>
                </a:solidFill>
                <a:latin typeface="Century Gothic"/>
                <a:cs typeface="Century Gothic"/>
              </a:rPr>
              <a:t>Nº </a:t>
            </a:r>
            <a:r>
              <a:rPr sz="1250" spc="-90" dirty="0">
                <a:solidFill>
                  <a:srgbClr val="FFFFFF"/>
                </a:solidFill>
                <a:latin typeface="Century Gothic"/>
                <a:cs typeface="Century Gothic"/>
              </a:rPr>
              <a:t>do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cartão</a:t>
            </a:r>
            <a:r>
              <a:rPr sz="125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Funcional</a:t>
            </a:r>
            <a:endParaRPr sz="1250" dirty="0">
              <a:latin typeface="Trebuchet MS"/>
              <a:cs typeface="Trebuchet MS"/>
            </a:endParaRPr>
          </a:p>
          <a:p>
            <a:pPr marL="102235" indent="-90170">
              <a:lnSpc>
                <a:spcPct val="100000"/>
              </a:lnSpc>
              <a:spcBef>
                <a:spcPts val="15"/>
              </a:spcBef>
              <a:buSzPct val="84000"/>
              <a:buChar char="•"/>
              <a:tabLst>
                <a:tab pos="102870" algn="l"/>
              </a:tabLst>
            </a:pP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CPF</a:t>
            </a:r>
            <a:endParaRPr sz="125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Century Gothic"/>
              <a:buChar char="•"/>
            </a:pP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spc="70" dirty="0">
                <a:solidFill>
                  <a:srgbClr val="FFFFFF"/>
                </a:solidFill>
                <a:latin typeface="Trebuchet MS"/>
                <a:cs typeface="Trebuchet MS"/>
              </a:rPr>
              <a:t>DEPENDENTE:</a:t>
            </a:r>
            <a:endParaRPr sz="1250" dirty="0">
              <a:latin typeface="Trebuchet MS"/>
              <a:cs typeface="Trebuchet MS"/>
            </a:endParaRPr>
          </a:p>
          <a:p>
            <a:pPr marL="102235" indent="-90170">
              <a:lnSpc>
                <a:spcPct val="100000"/>
              </a:lnSpc>
              <a:buSzPct val="84000"/>
              <a:buChar char="•"/>
              <a:tabLst>
                <a:tab pos="102870" algn="l"/>
              </a:tabLst>
            </a:pPr>
            <a:r>
              <a:rPr sz="1250" spc="35" dirty="0">
                <a:solidFill>
                  <a:srgbClr val="FFFFFF"/>
                </a:solidFill>
                <a:latin typeface="Century Gothic"/>
                <a:cs typeface="Century Gothic"/>
              </a:rPr>
              <a:t>Nº </a:t>
            </a:r>
            <a:r>
              <a:rPr sz="1250" spc="-90" dirty="0">
                <a:solidFill>
                  <a:srgbClr val="FFFFFF"/>
                </a:solidFill>
                <a:latin typeface="Century Gothic"/>
                <a:cs typeface="Century Gothic"/>
              </a:rPr>
              <a:t>do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cartão</a:t>
            </a:r>
            <a:r>
              <a:rPr sz="1250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Funcional</a:t>
            </a:r>
            <a:endParaRPr sz="1250" dirty="0">
              <a:latin typeface="Trebuchet MS"/>
              <a:cs typeface="Trebuchet MS"/>
            </a:endParaRPr>
          </a:p>
          <a:p>
            <a:pPr marL="102235" indent="-90170">
              <a:lnSpc>
                <a:spcPct val="100000"/>
              </a:lnSpc>
              <a:buSzPct val="84000"/>
              <a:buChar char="•"/>
              <a:tabLst>
                <a:tab pos="102870" algn="l"/>
              </a:tabLst>
            </a:pPr>
            <a:r>
              <a:rPr sz="1250" spc="-5" dirty="0">
                <a:solidFill>
                  <a:srgbClr val="FFFFFF"/>
                </a:solidFill>
                <a:latin typeface="Century Gothic"/>
                <a:cs typeface="Century Gothic"/>
              </a:rPr>
              <a:t>CPF </a:t>
            </a:r>
            <a:r>
              <a:rPr sz="1250" spc="-9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250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titular</a:t>
            </a:r>
            <a:endParaRPr sz="125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91155" y="896111"/>
            <a:ext cx="1857756" cy="3323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030" y="1357709"/>
            <a:ext cx="321310" cy="17494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NOVOS</a:t>
            </a:r>
            <a:r>
              <a:rPr sz="20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Trebuchet MS"/>
                <a:cs typeface="Trebuchet MS"/>
              </a:rPr>
              <a:t>MENUS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4142" y="4636719"/>
            <a:ext cx="1172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65" dirty="0">
                <a:solidFill>
                  <a:srgbClr val="FFFFFF"/>
                </a:solidFill>
                <a:latin typeface="Trebuchet MS"/>
                <a:cs typeface="Trebuchet MS"/>
              </a:rPr>
              <a:t>Menu</a:t>
            </a:r>
            <a:r>
              <a:rPr sz="13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Trebuchet MS"/>
                <a:cs typeface="Trebuchet MS"/>
              </a:rPr>
              <a:t>Principal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0126" y="4636719"/>
            <a:ext cx="105092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65" dirty="0">
                <a:solidFill>
                  <a:srgbClr val="FFFFFF"/>
                </a:solidFill>
                <a:latin typeface="Trebuchet MS"/>
                <a:cs typeface="Trebuchet MS"/>
              </a:rPr>
              <a:t>Menu</a:t>
            </a:r>
            <a:r>
              <a:rPr sz="13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FFFFFF"/>
                </a:solidFill>
                <a:latin typeface="Trebuchet MS"/>
                <a:cs typeface="Trebuchet MS"/>
              </a:rPr>
              <a:t>Lateral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72455" y="714755"/>
            <a:ext cx="1866900" cy="3343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4644" y="714755"/>
            <a:ext cx="1895856" cy="3389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030" y="1173290"/>
            <a:ext cx="321310" cy="2212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CARTÕES</a:t>
            </a:r>
            <a:r>
              <a:rPr sz="20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VIRTUAIS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9157" y="2245614"/>
            <a:ext cx="2470785" cy="2543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250" spc="15" dirty="0">
                <a:solidFill>
                  <a:srgbClr val="FFFFFF"/>
                </a:solidFill>
                <a:latin typeface="Trebuchet MS"/>
                <a:cs typeface="Trebuchet MS"/>
              </a:rPr>
              <a:t>Titular você terá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acesso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ao </a:t>
            </a:r>
            <a:r>
              <a:rPr sz="1250" spc="20" dirty="0">
                <a:solidFill>
                  <a:srgbClr val="FFFFFF"/>
                </a:solidFill>
                <a:latin typeface="Trebuchet MS"/>
                <a:cs typeface="Trebuchet MS"/>
              </a:rPr>
              <a:t>seu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cartão 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virtual</a:t>
            </a:r>
            <a:r>
              <a:rPr sz="125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5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2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Trebuchet MS"/>
                <a:cs typeface="Trebuchet MS"/>
              </a:rPr>
              <a:t>seus</a:t>
            </a:r>
            <a:r>
              <a:rPr sz="12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dependentes.</a:t>
            </a:r>
            <a:endParaRPr sz="12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spc="35" dirty="0">
                <a:solidFill>
                  <a:srgbClr val="FFFFFF"/>
                </a:solidFill>
                <a:latin typeface="Trebuchet MS"/>
                <a:cs typeface="Trebuchet MS"/>
              </a:rPr>
              <a:t>TITULAR </a:t>
            </a:r>
            <a:r>
              <a:rPr sz="1250" spc="50" dirty="0">
                <a:solidFill>
                  <a:srgbClr val="FFFFFF"/>
                </a:solidFill>
                <a:latin typeface="Trebuchet MS"/>
                <a:cs typeface="Trebuchet MS"/>
              </a:rPr>
              <a:t>COM</a:t>
            </a:r>
            <a:r>
              <a:rPr sz="125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Trebuchet MS"/>
                <a:cs typeface="Trebuchet MS"/>
              </a:rPr>
              <a:t>DEPENDENTE:</a:t>
            </a:r>
            <a:endParaRPr lang="pt-BR" sz="1250" spc="5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sz="125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Cartão</a:t>
            </a:r>
            <a:r>
              <a:rPr sz="12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pessoal</a:t>
            </a:r>
            <a:endParaRPr sz="125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Cartões</a:t>
            </a:r>
            <a:r>
              <a:rPr sz="12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Trebuchet MS"/>
                <a:cs typeface="Trebuchet MS"/>
              </a:rPr>
              <a:t>dos</a:t>
            </a:r>
            <a:r>
              <a:rPr sz="125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rebuchet MS"/>
                <a:cs typeface="Trebuchet MS"/>
              </a:rPr>
              <a:t>seus</a:t>
            </a:r>
            <a:r>
              <a:rPr sz="12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dependentes</a:t>
            </a:r>
            <a:endParaRPr sz="12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spc="80" dirty="0">
                <a:solidFill>
                  <a:srgbClr val="FFFFFF"/>
                </a:solidFill>
                <a:latin typeface="Trebuchet MS"/>
                <a:cs typeface="Trebuchet MS"/>
              </a:rPr>
              <a:t>DEPENDENTE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endParaRPr sz="12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50" spc="45" dirty="0">
                <a:solidFill>
                  <a:srgbClr val="FFFFFF"/>
                </a:solidFill>
                <a:latin typeface="Trebuchet MS"/>
                <a:cs typeface="Trebuchet MS"/>
              </a:rPr>
              <a:t>TITULAR</a:t>
            </a:r>
            <a:r>
              <a:rPr sz="12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95" dirty="0">
                <a:solidFill>
                  <a:srgbClr val="FFFFFF"/>
                </a:solidFill>
                <a:latin typeface="Trebuchet MS"/>
                <a:cs typeface="Trebuchet MS"/>
              </a:rPr>
              <a:t>SEM</a:t>
            </a:r>
            <a:r>
              <a:rPr sz="12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Trebuchet MS"/>
                <a:cs typeface="Trebuchet MS"/>
              </a:rPr>
              <a:t>DEPENDENTES:</a:t>
            </a:r>
            <a:endParaRPr lang="pt-BR" sz="1250" spc="6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sz="1250" dirty="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Apenas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cartão</a:t>
            </a:r>
            <a:r>
              <a:rPr sz="125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pessoal</a:t>
            </a:r>
            <a:endParaRPr sz="125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6396" y="4556556"/>
            <a:ext cx="174815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35" dirty="0">
                <a:solidFill>
                  <a:srgbClr val="FFFFFF"/>
                </a:solidFill>
                <a:latin typeface="Trebuchet MS"/>
                <a:cs typeface="Trebuchet MS"/>
              </a:rPr>
              <a:t>Lista</a:t>
            </a:r>
            <a:r>
              <a:rPr sz="13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135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spc="20" dirty="0">
                <a:solidFill>
                  <a:srgbClr val="FFFFFF"/>
                </a:solidFill>
                <a:latin typeface="Trebuchet MS"/>
                <a:cs typeface="Trebuchet MS"/>
              </a:rPr>
              <a:t>grupo</a:t>
            </a:r>
            <a:r>
              <a:rPr sz="135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Trebuchet MS"/>
                <a:cs typeface="Trebuchet MS"/>
              </a:rPr>
              <a:t>familiar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3446" y="4523999"/>
            <a:ext cx="175069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350" spc="30" dirty="0">
                <a:solidFill>
                  <a:srgbClr val="FFFFFF"/>
                </a:solidFill>
                <a:latin typeface="Trebuchet MS"/>
                <a:cs typeface="Trebuchet MS"/>
              </a:rPr>
              <a:t>Cartões</a:t>
            </a:r>
            <a:r>
              <a:rPr sz="135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FFFFFF"/>
                </a:solidFill>
                <a:latin typeface="Trebuchet MS"/>
                <a:cs typeface="Trebuchet MS"/>
              </a:rPr>
              <a:t>virtuais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endParaRPr sz="1350">
              <a:latin typeface="Century Gothic"/>
              <a:cs typeface="Century Gothic"/>
            </a:endParaRPr>
          </a:p>
          <a:p>
            <a:pPr marL="12065" marR="5080" algn="ctr">
              <a:lnSpc>
                <a:spcPct val="100000"/>
              </a:lnSpc>
              <a:spcBef>
                <a:spcPts val="125"/>
              </a:spcBef>
            </a:pPr>
            <a:r>
              <a:rPr sz="650" spc="-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6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65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45" dirty="0">
                <a:solidFill>
                  <a:srgbClr val="FFFFFF"/>
                </a:solidFill>
                <a:latin typeface="Trebuchet MS"/>
                <a:cs typeface="Trebuchet MS"/>
              </a:rPr>
              <a:t>sse</a:t>
            </a:r>
            <a:r>
              <a:rPr sz="6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6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Trebuchet MS"/>
                <a:cs typeface="Trebuchet MS"/>
              </a:rPr>
              <a:t>lado</a:t>
            </a:r>
            <a:r>
              <a:rPr sz="6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Trebuchet MS"/>
                <a:cs typeface="Trebuchet MS"/>
              </a:rPr>
              <a:t>para</a:t>
            </a:r>
            <a:r>
              <a:rPr sz="6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Trebuchet MS"/>
                <a:cs typeface="Trebuchet MS"/>
              </a:rPr>
              <a:t>visualizar</a:t>
            </a:r>
            <a:r>
              <a:rPr sz="65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6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6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Trebuchet MS"/>
                <a:cs typeface="Trebuchet MS"/>
              </a:rPr>
              <a:t>cartões  </a:t>
            </a:r>
            <a:r>
              <a:rPr sz="650" spc="-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6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65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2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65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65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15" dirty="0">
                <a:solidFill>
                  <a:srgbClr val="FFFFFF"/>
                </a:solidFill>
                <a:latin typeface="Trebuchet MS"/>
                <a:cs typeface="Trebuchet MS"/>
              </a:rPr>
              <a:t>grupo</a:t>
            </a:r>
            <a:r>
              <a:rPr sz="6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50" spc="-5" dirty="0">
                <a:solidFill>
                  <a:srgbClr val="FFFFFF"/>
                </a:solidFill>
                <a:latin typeface="Trebuchet MS"/>
                <a:cs typeface="Trebuchet MS"/>
              </a:rPr>
              <a:t>familiar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6611" y="723900"/>
            <a:ext cx="1847088" cy="3343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9311" y="714755"/>
            <a:ext cx="1856232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030" y="1773891"/>
            <a:ext cx="321310" cy="10229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EXTRATO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1841" y="1942338"/>
            <a:ext cx="2538095" cy="22631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790575">
              <a:lnSpc>
                <a:spcPts val="1090"/>
              </a:lnSpc>
              <a:spcBef>
                <a:spcPts val="175"/>
              </a:spcBef>
            </a:pP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950" spc="-25" dirty="0">
                <a:solidFill>
                  <a:srgbClr val="FFFFFF"/>
                </a:solidFill>
                <a:latin typeface="Trebuchet MS"/>
                <a:cs typeface="Trebuchet MS"/>
              </a:rPr>
              <a:t>extrato 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do usuário é </a:t>
            </a:r>
            <a:r>
              <a:rPr sz="950" spc="5" dirty="0">
                <a:solidFill>
                  <a:srgbClr val="FFFFFF"/>
                </a:solidFill>
                <a:latin typeface="Trebuchet MS"/>
                <a:cs typeface="Trebuchet MS"/>
              </a:rPr>
              <a:t>separado 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por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“COMPRAS”.</a:t>
            </a:r>
            <a:endParaRPr sz="950">
              <a:latin typeface="Century Gothic"/>
              <a:cs typeface="Century Gothic"/>
            </a:endParaRPr>
          </a:p>
          <a:p>
            <a:pPr marL="12700">
              <a:lnSpc>
                <a:spcPts val="1050"/>
              </a:lnSpc>
            </a:pP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O usuário </a:t>
            </a:r>
            <a:r>
              <a:rPr sz="950" spc="-25" dirty="0">
                <a:solidFill>
                  <a:srgbClr val="FFFFFF"/>
                </a:solidFill>
                <a:latin typeface="Trebuchet MS"/>
                <a:cs typeface="Trebuchet MS"/>
              </a:rPr>
              <a:t>terá </a:t>
            </a:r>
            <a:r>
              <a:rPr sz="950" spc="65" dirty="0">
                <a:solidFill>
                  <a:srgbClr val="FFFFFF"/>
                </a:solidFill>
                <a:latin typeface="Trebuchet MS"/>
                <a:cs typeface="Trebuchet MS"/>
              </a:rPr>
              <a:t>acesso 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950" spc="60" dirty="0">
                <a:solidFill>
                  <a:srgbClr val="FFFFFF"/>
                </a:solidFill>
                <a:latin typeface="Trebuchet MS"/>
                <a:cs typeface="Trebuchet MS"/>
              </a:rPr>
              <a:t>suas</a:t>
            </a:r>
            <a:r>
              <a:rPr sz="950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FFFFFF"/>
                </a:solidFill>
                <a:latin typeface="Trebuchet MS"/>
                <a:cs typeface="Trebuchet MS"/>
              </a:rPr>
              <a:t>compras</a:t>
            </a:r>
            <a:endParaRPr sz="950">
              <a:latin typeface="Trebuchet MS"/>
              <a:cs typeface="Trebuchet MS"/>
            </a:endParaRPr>
          </a:p>
          <a:p>
            <a:pPr marL="12700">
              <a:lnSpc>
                <a:spcPts val="1100"/>
              </a:lnSpc>
            </a:pPr>
            <a:r>
              <a:rPr sz="950" spc="5" dirty="0">
                <a:solidFill>
                  <a:srgbClr val="FFFFFF"/>
                </a:solidFill>
                <a:latin typeface="Trebuchet MS"/>
                <a:cs typeface="Trebuchet MS"/>
              </a:rPr>
              <a:t>realizadas 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até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365 </a:t>
            </a:r>
            <a:r>
              <a:rPr sz="950" spc="5" dirty="0">
                <a:solidFill>
                  <a:srgbClr val="FFFFFF"/>
                </a:solidFill>
                <a:latin typeface="Trebuchet MS"/>
                <a:cs typeface="Trebuchet MS"/>
              </a:rPr>
              <a:t>dias </a:t>
            </a:r>
            <a:r>
              <a:rPr sz="950" spc="-15" dirty="0">
                <a:solidFill>
                  <a:srgbClr val="FFFFFF"/>
                </a:solidFill>
                <a:latin typeface="Trebuchet MS"/>
                <a:cs typeface="Trebuchet MS"/>
              </a:rPr>
              <a:t>atrás. </a:t>
            </a:r>
            <a:r>
              <a:rPr sz="950" spc="15" dirty="0">
                <a:solidFill>
                  <a:srgbClr val="FFFFFF"/>
                </a:solidFill>
                <a:latin typeface="Trebuchet MS"/>
                <a:cs typeface="Trebuchet MS"/>
              </a:rPr>
              <a:t>Além 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ver</a:t>
            </a:r>
            <a:r>
              <a:rPr sz="95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FFFFFF"/>
                </a:solidFill>
                <a:latin typeface="Trebuchet MS"/>
                <a:cs typeface="Trebuchet MS"/>
              </a:rPr>
              <a:t>os</a:t>
            </a:r>
            <a:endParaRPr sz="950">
              <a:latin typeface="Trebuchet MS"/>
              <a:cs typeface="Trebuchet MS"/>
            </a:endParaRPr>
          </a:p>
          <a:p>
            <a:pPr marL="12700">
              <a:lnSpc>
                <a:spcPts val="1095"/>
              </a:lnSpc>
            </a:pPr>
            <a:r>
              <a:rPr sz="950" spc="-15" dirty="0">
                <a:solidFill>
                  <a:srgbClr val="FFFFFF"/>
                </a:solidFill>
                <a:latin typeface="Trebuchet MS"/>
                <a:cs typeface="Trebuchet MS"/>
              </a:rPr>
              <a:t>totais 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950" spc="5" dirty="0">
                <a:solidFill>
                  <a:srgbClr val="FFFFFF"/>
                </a:solidFill>
                <a:latin typeface="Trebuchet MS"/>
                <a:cs typeface="Trebuchet MS"/>
              </a:rPr>
              <a:t>consumo 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a cada 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fim de</a:t>
            </a:r>
            <a:r>
              <a:rPr sz="95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15" dirty="0">
                <a:solidFill>
                  <a:srgbClr val="FFFFFF"/>
                </a:solidFill>
                <a:latin typeface="Trebuchet MS"/>
                <a:cs typeface="Trebuchet MS"/>
              </a:rPr>
              <a:t>período.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ts val="1100"/>
              </a:lnSpc>
              <a:spcBef>
                <a:spcPts val="45"/>
              </a:spcBef>
            </a:pP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Ao 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clicar </a:t>
            </a:r>
            <a:r>
              <a:rPr sz="950" spc="5" dirty="0">
                <a:solidFill>
                  <a:srgbClr val="FFFFFF"/>
                </a:solidFill>
                <a:latin typeface="Trebuchet MS"/>
                <a:cs typeface="Trebuchet MS"/>
              </a:rPr>
              <a:t>sobre uma </a:t>
            </a:r>
            <a:r>
              <a:rPr sz="950" spc="-15" dirty="0">
                <a:solidFill>
                  <a:srgbClr val="FFFFFF"/>
                </a:solidFill>
                <a:latin typeface="Trebuchet MS"/>
                <a:cs typeface="Trebuchet MS"/>
              </a:rPr>
              <a:t>compra, 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o usuário 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poderá  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visualizar </a:t>
            </a:r>
            <a:r>
              <a:rPr sz="950" spc="15" dirty="0">
                <a:solidFill>
                  <a:srgbClr val="FFFFFF"/>
                </a:solidFill>
                <a:latin typeface="Trebuchet MS"/>
                <a:cs typeface="Trebuchet MS"/>
              </a:rPr>
              <a:t>os 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detalhes</a:t>
            </a:r>
            <a:r>
              <a:rPr sz="9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15" dirty="0">
                <a:solidFill>
                  <a:srgbClr val="FFFFFF"/>
                </a:solidFill>
                <a:latin typeface="Trebuchet MS"/>
                <a:cs typeface="Trebuchet MS"/>
              </a:rPr>
              <a:t>desta.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15"/>
              </a:lnSpc>
              <a:spcBef>
                <a:spcPts val="894"/>
              </a:spcBef>
            </a:pPr>
            <a:r>
              <a:rPr sz="950" spc="55" dirty="0">
                <a:solidFill>
                  <a:srgbClr val="FFFFFF"/>
                </a:solidFill>
                <a:latin typeface="Trebuchet MS"/>
                <a:cs typeface="Trebuchet MS"/>
              </a:rPr>
              <a:t>TITULAR </a:t>
            </a:r>
            <a:r>
              <a:rPr sz="950" spc="35" dirty="0">
                <a:solidFill>
                  <a:srgbClr val="FFFFFF"/>
                </a:solidFill>
                <a:latin typeface="Trebuchet MS"/>
                <a:cs typeface="Trebuchet MS"/>
              </a:rPr>
              <a:t>COM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65" dirty="0">
                <a:solidFill>
                  <a:srgbClr val="FFFFFF"/>
                </a:solidFill>
                <a:latin typeface="Trebuchet MS"/>
                <a:cs typeface="Trebuchet MS"/>
              </a:rPr>
              <a:t>DEPENDENTE:</a:t>
            </a:r>
            <a:endParaRPr sz="950">
              <a:latin typeface="Trebuchet MS"/>
              <a:cs typeface="Trebuchet MS"/>
            </a:endParaRPr>
          </a:p>
          <a:p>
            <a:pPr marL="184785" indent="-172720">
              <a:lnSpc>
                <a:spcPts val="11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950" spc="-15" dirty="0">
                <a:solidFill>
                  <a:srgbClr val="FFFFFF"/>
                </a:solidFill>
                <a:latin typeface="Trebuchet MS"/>
                <a:cs typeface="Trebuchet MS"/>
              </a:rPr>
              <a:t>Extrato</a:t>
            </a:r>
            <a:r>
              <a:rPr sz="9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Trebuchet MS"/>
                <a:cs typeface="Trebuchet MS"/>
              </a:rPr>
              <a:t>pessoal.</a:t>
            </a:r>
            <a:endParaRPr sz="950">
              <a:latin typeface="Trebuchet MS"/>
              <a:cs typeface="Trebuchet MS"/>
            </a:endParaRPr>
          </a:p>
          <a:p>
            <a:pPr marL="184785" indent="-172720">
              <a:lnSpc>
                <a:spcPts val="112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Extratos </a:t>
            </a:r>
            <a:r>
              <a:rPr sz="950" spc="15" dirty="0">
                <a:solidFill>
                  <a:srgbClr val="FFFFFF"/>
                </a:solidFill>
                <a:latin typeface="Trebuchet MS"/>
                <a:cs typeface="Trebuchet MS"/>
              </a:rPr>
              <a:t>dos </a:t>
            </a:r>
            <a:r>
              <a:rPr sz="950" spc="20" dirty="0">
                <a:solidFill>
                  <a:srgbClr val="FFFFFF"/>
                </a:solidFill>
                <a:latin typeface="Trebuchet MS"/>
                <a:cs typeface="Trebuchet MS"/>
              </a:rPr>
              <a:t>seus</a:t>
            </a:r>
            <a:r>
              <a:rPr sz="95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15" dirty="0">
                <a:solidFill>
                  <a:srgbClr val="FFFFFF"/>
                </a:solidFill>
                <a:latin typeface="Trebuchet MS"/>
                <a:cs typeface="Trebuchet MS"/>
              </a:rPr>
              <a:t>dependentes.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115"/>
              </a:lnSpc>
            </a:pPr>
            <a:r>
              <a:rPr sz="950" spc="85" dirty="0">
                <a:solidFill>
                  <a:srgbClr val="FFFFFF"/>
                </a:solidFill>
                <a:latin typeface="Trebuchet MS"/>
                <a:cs typeface="Trebuchet MS"/>
              </a:rPr>
              <a:t>DEPENDENTE</a:t>
            </a:r>
            <a:r>
              <a:rPr sz="9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endParaRPr sz="950">
              <a:latin typeface="Trebuchet MS"/>
              <a:cs typeface="Trebuchet MS"/>
            </a:endParaRPr>
          </a:p>
          <a:p>
            <a:pPr marL="12700">
              <a:lnSpc>
                <a:spcPts val="1100"/>
              </a:lnSpc>
            </a:pPr>
            <a:r>
              <a:rPr sz="950" spc="55" dirty="0">
                <a:solidFill>
                  <a:srgbClr val="FFFFFF"/>
                </a:solidFill>
                <a:latin typeface="Trebuchet MS"/>
                <a:cs typeface="Trebuchet MS"/>
              </a:rPr>
              <a:t>TITULAR </a:t>
            </a:r>
            <a:r>
              <a:rPr sz="950" spc="65" dirty="0">
                <a:solidFill>
                  <a:srgbClr val="FFFFFF"/>
                </a:solidFill>
                <a:latin typeface="Trebuchet MS"/>
                <a:cs typeface="Trebuchet MS"/>
              </a:rPr>
              <a:t>SEM </a:t>
            </a:r>
            <a:r>
              <a:rPr sz="950" spc="60" dirty="0">
                <a:solidFill>
                  <a:srgbClr val="FFFFFF"/>
                </a:solidFill>
                <a:latin typeface="Trebuchet MS"/>
                <a:cs typeface="Trebuchet MS"/>
              </a:rPr>
              <a:t>DEPENDENTES:</a:t>
            </a:r>
            <a:endParaRPr sz="950">
              <a:latin typeface="Trebuchet MS"/>
              <a:cs typeface="Trebuchet MS"/>
            </a:endParaRPr>
          </a:p>
          <a:p>
            <a:pPr marL="184785" indent="-172720">
              <a:lnSpc>
                <a:spcPts val="112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950" spc="15" dirty="0">
                <a:solidFill>
                  <a:srgbClr val="FFFFFF"/>
                </a:solidFill>
                <a:latin typeface="Trebuchet MS"/>
                <a:cs typeface="Trebuchet MS"/>
              </a:rPr>
              <a:t>Apenas </a:t>
            </a: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seu </a:t>
            </a:r>
            <a:r>
              <a:rPr sz="950" spc="-25" dirty="0">
                <a:solidFill>
                  <a:srgbClr val="FFFFFF"/>
                </a:solidFill>
                <a:latin typeface="Trebuchet MS"/>
                <a:cs typeface="Trebuchet MS"/>
              </a:rPr>
              <a:t>extrato</a:t>
            </a:r>
            <a:r>
              <a:rPr sz="95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5" dirty="0">
                <a:solidFill>
                  <a:srgbClr val="FFFFFF"/>
                </a:solidFill>
                <a:latin typeface="Trebuchet MS"/>
                <a:cs typeface="Trebuchet MS"/>
              </a:rPr>
              <a:t>pessoal.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7929" y="4556556"/>
            <a:ext cx="594360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35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Trebuchet MS"/>
                <a:cs typeface="Trebuchet MS"/>
              </a:rPr>
              <a:t>xtrato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1579" y="4556556"/>
            <a:ext cx="164020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20" dirty="0">
                <a:solidFill>
                  <a:srgbClr val="FFFFFF"/>
                </a:solidFill>
                <a:latin typeface="Trebuchet MS"/>
                <a:cs typeface="Trebuchet MS"/>
              </a:rPr>
              <a:t>Detalhes</a:t>
            </a:r>
            <a:r>
              <a:rPr sz="13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spc="30" dirty="0">
                <a:solidFill>
                  <a:srgbClr val="FFFFFF"/>
                </a:solidFill>
                <a:latin typeface="Trebuchet MS"/>
                <a:cs typeface="Trebuchet MS"/>
              </a:rPr>
              <a:t>decompras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6611" y="723900"/>
            <a:ext cx="1856232" cy="325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8455" y="714755"/>
            <a:ext cx="1847088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030" y="569210"/>
            <a:ext cx="321310" cy="3420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SALDO,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LIMITE</a:t>
            </a:r>
            <a:r>
              <a:rPr sz="20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RENOVAÇÃO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7373" y="2777108"/>
            <a:ext cx="2637790" cy="1176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usuário</a:t>
            </a:r>
            <a:r>
              <a:rPr sz="12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tem</a:t>
            </a:r>
            <a:r>
              <a:rPr sz="12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acesso</a:t>
            </a:r>
            <a:r>
              <a:rPr sz="12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ao</a:t>
            </a:r>
            <a:r>
              <a:rPr sz="125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Trebuchet MS"/>
                <a:cs typeface="Trebuchet MS"/>
              </a:rPr>
              <a:t>seu</a:t>
            </a:r>
            <a:r>
              <a:rPr sz="125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saldo</a:t>
            </a:r>
            <a:r>
              <a:rPr sz="12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do 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período</a:t>
            </a:r>
            <a:r>
              <a:rPr sz="125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atual,</a:t>
            </a:r>
            <a:r>
              <a:rPr sz="125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Trebuchet MS"/>
                <a:cs typeface="Trebuchet MS"/>
              </a:rPr>
              <a:t>limite</a:t>
            </a:r>
            <a:r>
              <a:rPr sz="12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rebuchet MS"/>
                <a:cs typeface="Trebuchet MS"/>
              </a:rPr>
              <a:t>mensal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e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data de</a:t>
            </a:r>
            <a:r>
              <a:rPr sz="125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Trebuchet MS"/>
                <a:cs typeface="Trebuchet MS"/>
              </a:rPr>
              <a:t>renovação.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22860">
              <a:lnSpc>
                <a:spcPct val="100000"/>
              </a:lnSpc>
            </a:pPr>
            <a:r>
              <a:rPr sz="1250" spc="65" dirty="0">
                <a:solidFill>
                  <a:srgbClr val="FFFFFF"/>
                </a:solidFill>
                <a:latin typeface="Trebuchet MS"/>
                <a:cs typeface="Trebuchet MS"/>
              </a:rPr>
              <a:t>Essas</a:t>
            </a:r>
            <a:r>
              <a:rPr sz="125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informações</a:t>
            </a:r>
            <a:r>
              <a:rPr sz="125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Trebuchet MS"/>
                <a:cs typeface="Trebuchet MS"/>
              </a:rPr>
              <a:t>são</a:t>
            </a:r>
            <a:r>
              <a:rPr sz="12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apresentadas  </a:t>
            </a:r>
            <a:r>
              <a:rPr sz="1250" spc="10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125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rebuchet MS"/>
                <a:cs typeface="Trebuchet MS"/>
              </a:rPr>
              <a:t>Menu</a:t>
            </a:r>
            <a:r>
              <a:rPr sz="12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Principal</a:t>
            </a:r>
            <a:r>
              <a:rPr sz="12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Extrato.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5255" y="4636719"/>
            <a:ext cx="1172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65" dirty="0">
                <a:solidFill>
                  <a:srgbClr val="FFFFFF"/>
                </a:solidFill>
                <a:latin typeface="Trebuchet MS"/>
                <a:cs typeface="Trebuchet MS"/>
              </a:rPr>
              <a:t>Menu</a:t>
            </a:r>
            <a:r>
              <a:rPr sz="13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Trebuchet MS"/>
                <a:cs typeface="Trebuchet MS"/>
              </a:rPr>
              <a:t>Principal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5835" y="4636719"/>
            <a:ext cx="59372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35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Trebuchet MS"/>
                <a:cs typeface="Trebuchet MS"/>
              </a:rPr>
              <a:t>xtrato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39311" y="723900"/>
            <a:ext cx="1847088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2227" y="705612"/>
            <a:ext cx="1895856" cy="3389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810"/>
            <a:ext cx="9144000" cy="5123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030" y="697631"/>
            <a:ext cx="321310" cy="31222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55" dirty="0">
                <a:solidFill>
                  <a:srgbClr val="FFFFFF"/>
                </a:solidFill>
                <a:latin typeface="Trebuchet MS"/>
                <a:cs typeface="Trebuchet MS"/>
              </a:rPr>
              <a:t>BUSCA 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rebuchet MS"/>
                <a:cs typeface="Trebuchet MS"/>
              </a:rPr>
              <a:t>MEDICAMENTOS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7373" y="2777108"/>
            <a:ext cx="2560955" cy="1766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575">
              <a:lnSpc>
                <a:spcPct val="100000"/>
              </a:lnSpc>
              <a:spcBef>
                <a:spcPts val="95"/>
              </a:spcBef>
            </a:pP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É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possível efetuar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busca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um  determinado medicamento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verificar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desconto concedido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pela 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Funcional sobre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ele.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Os medicamentos que constam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na 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Lista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Preferencial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de Medicamentos  (LPM) possuem descontos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que 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variam de 20 a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85%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5255" y="4636719"/>
            <a:ext cx="11728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65" dirty="0">
                <a:solidFill>
                  <a:srgbClr val="FFFFFF"/>
                </a:solidFill>
                <a:latin typeface="Trebuchet MS"/>
                <a:cs typeface="Trebuchet MS"/>
              </a:rPr>
              <a:t>Menu</a:t>
            </a:r>
            <a:r>
              <a:rPr sz="13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Trebuchet MS"/>
                <a:cs typeface="Trebuchet MS"/>
              </a:rPr>
              <a:t>Principal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0835" y="4636719"/>
            <a:ext cx="1997965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z="1350" dirty="0">
                <a:solidFill>
                  <a:srgbClr val="FFFFFF"/>
                </a:solidFill>
                <a:latin typeface="Trebuchet MS"/>
                <a:cs typeface="Trebuchet MS"/>
              </a:rPr>
              <a:t>Lista de Medicamentos</a:t>
            </a:r>
            <a:endParaRPr sz="135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1560" y="705612"/>
            <a:ext cx="1906524" cy="3389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0835" y="705612"/>
            <a:ext cx="1862327" cy="3389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030" y="1496578"/>
            <a:ext cx="321310" cy="1470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spc="130" dirty="0">
                <a:solidFill>
                  <a:srgbClr val="FFFFFF"/>
                </a:solidFill>
                <a:latin typeface="Trebuchet MS"/>
                <a:cs typeface="Trebuchet MS"/>
              </a:rPr>
              <a:t>MEU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Trebuchet MS"/>
                <a:cs typeface="Trebuchet MS"/>
              </a:rPr>
              <a:t>PERFIL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4415" y="1892554"/>
            <a:ext cx="2575560" cy="23622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200"/>
              </a:spcBef>
            </a:pPr>
            <a:r>
              <a:rPr sz="1250" spc="3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12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30" dirty="0">
                <a:solidFill>
                  <a:srgbClr val="FFFFFF"/>
                </a:solidFill>
                <a:latin typeface="Trebuchet MS"/>
                <a:cs typeface="Trebuchet MS"/>
              </a:rPr>
              <a:t>1º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acesso</a:t>
            </a:r>
            <a:r>
              <a:rPr sz="12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ao</a:t>
            </a:r>
            <a:r>
              <a:rPr sz="12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Trebuchet MS"/>
                <a:cs typeface="Trebuchet MS"/>
              </a:rPr>
              <a:t>aplicativo,</a:t>
            </a:r>
            <a:r>
              <a:rPr sz="125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usuário  </a:t>
            </a:r>
            <a:r>
              <a:rPr sz="1250" spc="10" dirty="0">
                <a:solidFill>
                  <a:srgbClr val="FFFFFF"/>
                </a:solidFill>
                <a:latin typeface="Trebuchet MS"/>
                <a:cs typeface="Trebuchet MS"/>
              </a:rPr>
              <a:t>será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recebido </a:t>
            </a:r>
            <a:r>
              <a:rPr sz="1250" spc="25" dirty="0">
                <a:solidFill>
                  <a:srgbClr val="FFFFFF"/>
                </a:solidFill>
                <a:latin typeface="Trebuchet MS"/>
                <a:cs typeface="Trebuchet MS"/>
              </a:rPr>
              <a:t>com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saudações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e  poderá</a:t>
            </a:r>
            <a:r>
              <a:rPr sz="125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enviar</a:t>
            </a:r>
            <a:r>
              <a:rPr sz="12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30" dirty="0">
                <a:solidFill>
                  <a:srgbClr val="FFFFFF"/>
                </a:solidFill>
                <a:latin typeface="Trebuchet MS"/>
                <a:cs typeface="Trebuchet MS"/>
              </a:rPr>
              <a:t>os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seguintes</a:t>
            </a:r>
            <a:r>
              <a:rPr sz="12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dados: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299085" indent="-287020">
              <a:lnSpc>
                <a:spcPts val="145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Celular;</a:t>
            </a:r>
            <a:endParaRPr sz="1250">
              <a:latin typeface="Trebuchet MS"/>
              <a:cs typeface="Trebuchet MS"/>
            </a:endParaRPr>
          </a:p>
          <a:p>
            <a:pPr marL="299085" indent="-287020">
              <a:lnSpc>
                <a:spcPts val="145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Email;</a:t>
            </a:r>
            <a:endParaRPr sz="1250">
              <a:latin typeface="Trebuchet MS"/>
              <a:cs typeface="Trebuchet MS"/>
            </a:endParaRPr>
          </a:p>
          <a:p>
            <a:pPr marL="299085" marR="410209" indent="-287020">
              <a:lnSpc>
                <a:spcPts val="1400"/>
              </a:lnSpc>
              <a:spcBef>
                <a:spcPts val="1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50" spc="25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25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possui</a:t>
            </a:r>
            <a:r>
              <a:rPr sz="12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Trebuchet MS"/>
                <a:cs typeface="Trebuchet MS"/>
              </a:rPr>
              <a:t>planos</a:t>
            </a:r>
            <a:r>
              <a:rPr sz="12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2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saúde 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e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quais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rebuchet MS"/>
                <a:cs typeface="Trebuchet MS"/>
              </a:rPr>
              <a:t>sãoeles;</a:t>
            </a:r>
            <a:endParaRPr sz="1250">
              <a:latin typeface="Trebuchet MS"/>
              <a:cs typeface="Trebuchet MS"/>
            </a:endParaRPr>
          </a:p>
          <a:p>
            <a:pPr marL="299085" indent="-287020">
              <a:lnSpc>
                <a:spcPts val="132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50" spc="25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2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Trebuchet MS"/>
                <a:cs typeface="Trebuchet MS"/>
              </a:rPr>
              <a:t>participa</a:t>
            </a:r>
            <a:r>
              <a:rPr sz="12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2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rebuchet MS"/>
                <a:cs typeface="Trebuchet MS"/>
              </a:rPr>
              <a:t>algum</a:t>
            </a:r>
            <a:r>
              <a:rPr sz="12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rebuchet MS"/>
                <a:cs typeface="Trebuchet MS"/>
              </a:rPr>
              <a:t>programa</a:t>
            </a:r>
            <a:endParaRPr sz="1250">
              <a:latin typeface="Trebuchet MS"/>
              <a:cs typeface="Trebuchet MS"/>
            </a:endParaRPr>
          </a:p>
          <a:p>
            <a:pPr marL="299085">
              <a:lnSpc>
                <a:spcPts val="1455"/>
              </a:lnSpc>
            </a:pP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2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pacientes</a:t>
            </a:r>
            <a:r>
              <a:rPr sz="12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5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Trebuchet MS"/>
                <a:cs typeface="Trebuchet MS"/>
              </a:rPr>
              <a:t>quais</a:t>
            </a:r>
            <a:r>
              <a:rPr sz="12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Trebuchet MS"/>
                <a:cs typeface="Trebuchet MS"/>
              </a:rPr>
              <a:t>são</a:t>
            </a:r>
            <a:r>
              <a:rPr sz="12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eles.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26364">
              <a:lnSpc>
                <a:spcPts val="1400"/>
              </a:lnSpc>
            </a:pPr>
            <a:r>
              <a:rPr sz="1250" spc="-55" dirty="0">
                <a:solidFill>
                  <a:srgbClr val="FFFFFF"/>
                </a:solidFill>
                <a:latin typeface="Trebuchet MS"/>
                <a:cs typeface="Trebuchet MS"/>
              </a:rPr>
              <a:t>Vale</a:t>
            </a:r>
            <a:r>
              <a:rPr sz="125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ressaltar</a:t>
            </a:r>
            <a:r>
              <a:rPr sz="12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que</a:t>
            </a:r>
            <a:r>
              <a:rPr sz="12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Trebuchet MS"/>
                <a:cs typeface="Trebuchet MS"/>
              </a:rPr>
              <a:t>esses</a:t>
            </a:r>
            <a:r>
              <a:rPr sz="125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dados</a:t>
            </a:r>
            <a:r>
              <a:rPr sz="125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Trebuchet MS"/>
                <a:cs typeface="Trebuchet MS"/>
              </a:rPr>
              <a:t>não  </a:t>
            </a:r>
            <a:r>
              <a:rPr sz="1250" spc="50" dirty="0">
                <a:solidFill>
                  <a:srgbClr val="FFFFFF"/>
                </a:solidFill>
                <a:latin typeface="Trebuchet MS"/>
                <a:cs typeface="Trebuchet MS"/>
              </a:rPr>
              <a:t>são 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250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Trebuchet MS"/>
                <a:cs typeface="Trebuchet MS"/>
              </a:rPr>
              <a:t>preenchimento obrigatório.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4415" y="4384040"/>
            <a:ext cx="2696845" cy="5715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25"/>
              </a:spcBef>
            </a:pPr>
            <a:r>
              <a:rPr sz="1250" spc="35" dirty="0">
                <a:solidFill>
                  <a:srgbClr val="FFFFFF"/>
                </a:solidFill>
                <a:latin typeface="Trebuchet MS"/>
                <a:cs typeface="Trebuchet MS"/>
              </a:rPr>
              <a:t>Estes</a:t>
            </a:r>
            <a:r>
              <a:rPr sz="12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dados</a:t>
            </a:r>
            <a:r>
              <a:rPr sz="125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podem</a:t>
            </a:r>
            <a:r>
              <a:rPr sz="12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Trebuchet MS"/>
                <a:cs typeface="Trebuchet MS"/>
              </a:rPr>
              <a:t>ser</a:t>
            </a:r>
            <a:r>
              <a:rPr sz="12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atualizados</a:t>
            </a:r>
            <a:r>
              <a:rPr sz="12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no  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campo </a:t>
            </a:r>
            <a:r>
              <a:rPr sz="1250" spc="-45" dirty="0">
                <a:solidFill>
                  <a:srgbClr val="FFFFFF"/>
                </a:solidFill>
                <a:latin typeface="Century Gothic"/>
                <a:cs typeface="Century Gothic"/>
              </a:rPr>
              <a:t>“Meu </a:t>
            </a:r>
            <a:r>
              <a:rPr sz="1250" spc="-5" dirty="0">
                <a:solidFill>
                  <a:srgbClr val="FFFFFF"/>
                </a:solidFill>
                <a:latin typeface="Century Gothic"/>
                <a:cs typeface="Century Gothic"/>
              </a:rPr>
              <a:t>Perfil”</a:t>
            </a:r>
            <a:r>
              <a:rPr sz="1250" spc="-5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1250" spc="5" dirty="0">
                <a:solidFill>
                  <a:srgbClr val="FFFFFF"/>
                </a:solidFill>
                <a:latin typeface="Trebuchet MS"/>
                <a:cs typeface="Trebuchet MS"/>
              </a:rPr>
              <a:t>acessado</a:t>
            </a:r>
            <a:r>
              <a:rPr sz="12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Trebuchet MS"/>
                <a:cs typeface="Trebuchet MS"/>
              </a:rPr>
              <a:t>pelo</a:t>
            </a:r>
            <a:endParaRPr sz="1250">
              <a:latin typeface="Trebuchet MS"/>
              <a:cs typeface="Trebuchet MS"/>
            </a:endParaRPr>
          </a:p>
          <a:p>
            <a:pPr marL="12700">
              <a:lnSpc>
                <a:spcPts val="1370"/>
              </a:lnSpc>
            </a:pPr>
            <a:r>
              <a:rPr sz="1250" spc="75" dirty="0">
                <a:solidFill>
                  <a:srgbClr val="FFFFFF"/>
                </a:solidFill>
                <a:latin typeface="Trebuchet MS"/>
                <a:cs typeface="Trebuchet MS"/>
              </a:rPr>
              <a:t>MENU</a:t>
            </a:r>
            <a:r>
              <a:rPr sz="1250" dirty="0">
                <a:solidFill>
                  <a:srgbClr val="FFFFFF"/>
                </a:solidFill>
                <a:latin typeface="Trebuchet MS"/>
                <a:cs typeface="Trebuchet MS"/>
              </a:rPr>
              <a:t> LATERAL.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3850" y="4556556"/>
            <a:ext cx="820419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55" dirty="0">
                <a:solidFill>
                  <a:srgbClr val="FFFFFF"/>
                </a:solidFill>
                <a:latin typeface="Trebuchet MS"/>
                <a:cs typeface="Trebuchet MS"/>
              </a:rPr>
              <a:t>Meu</a:t>
            </a:r>
            <a:r>
              <a:rPr sz="135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Trebuchet MS"/>
                <a:cs typeface="Trebuchet MS"/>
              </a:rPr>
              <a:t>Perfil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7235" y="4556556"/>
            <a:ext cx="1050290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65" dirty="0">
                <a:solidFill>
                  <a:srgbClr val="FFFFFF"/>
                </a:solidFill>
                <a:latin typeface="Trebuchet MS"/>
                <a:cs typeface="Trebuchet MS"/>
              </a:rPr>
              <a:t>Menu</a:t>
            </a:r>
            <a:r>
              <a:rPr sz="135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dirty="0">
                <a:solidFill>
                  <a:srgbClr val="FFFFFF"/>
                </a:solidFill>
                <a:latin typeface="Trebuchet MS"/>
                <a:cs typeface="Trebuchet MS"/>
              </a:rPr>
              <a:t>Lateral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6611" y="723900"/>
            <a:ext cx="1847088" cy="3220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8455" y="723900"/>
            <a:ext cx="1837944" cy="3323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2ACD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</TotalTime>
  <Words>687</Words>
  <Application>Microsoft Office PowerPoint</Application>
  <PresentationFormat>Apresentação na tela (16:9)</PresentationFormat>
  <Paragraphs>111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Trebuchet MS</vt:lpstr>
      <vt:lpstr>Office Theme</vt:lpstr>
      <vt:lpstr>Aplicativo</vt:lpstr>
      <vt:lpstr>DOWNLOAD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Fabiane Santos</cp:lastModifiedBy>
  <cp:revision>11</cp:revision>
  <dcterms:created xsi:type="dcterms:W3CDTF">2019-05-17T12:11:25Z</dcterms:created>
  <dcterms:modified xsi:type="dcterms:W3CDTF">2019-05-20T12:07:11Z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2019-05-15T00:00:00Z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2019-05-17T00:00:00Z</vt:filetime>
  </property>
</Properties>
</file>